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3" r:id="rId4"/>
    <p:sldMasterId id="2147483982" r:id="rId5"/>
    <p:sldMasterId id="2147484015" r:id="rId6"/>
  </p:sldMasterIdLst>
  <p:notesMasterIdLst>
    <p:notesMasterId r:id="rId33"/>
  </p:notesMasterIdLst>
  <p:handoutMasterIdLst>
    <p:handoutMasterId r:id="rId34"/>
  </p:handoutMasterIdLst>
  <p:sldIdLst>
    <p:sldId id="2147471014" r:id="rId7"/>
    <p:sldId id="1923" r:id="rId8"/>
    <p:sldId id="2145707337" r:id="rId9"/>
    <p:sldId id="2145707338" r:id="rId10"/>
    <p:sldId id="2145707339" r:id="rId11"/>
    <p:sldId id="2145707340" r:id="rId12"/>
    <p:sldId id="2147471005" r:id="rId13"/>
    <p:sldId id="2147471006" r:id="rId14"/>
    <p:sldId id="2145707320" r:id="rId15"/>
    <p:sldId id="2145707332" r:id="rId16"/>
    <p:sldId id="2147470982" r:id="rId17"/>
    <p:sldId id="2147471002" r:id="rId18"/>
    <p:sldId id="2147471010" r:id="rId19"/>
    <p:sldId id="2145707322" r:id="rId20"/>
    <p:sldId id="2147471008" r:id="rId21"/>
    <p:sldId id="2145707331" r:id="rId22"/>
    <p:sldId id="2145707335" r:id="rId23"/>
    <p:sldId id="2147471011" r:id="rId24"/>
    <p:sldId id="2147471003" r:id="rId25"/>
    <p:sldId id="2147471015" r:id="rId26"/>
    <p:sldId id="2147471016" r:id="rId27"/>
    <p:sldId id="2147471012" r:id="rId28"/>
    <p:sldId id="2147471013" r:id="rId29"/>
    <p:sldId id="2145707336" r:id="rId30"/>
    <p:sldId id="2147470984" r:id="rId31"/>
    <p:sldId id="214747097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959A934-3FC5-BD9D-4EF3-6E1E9967960F}" name="GREAVES, Quym (NHS ARDEN AND GREATER EAST MIDLANDS COMMISSIONING SUPPORT UNIT)" initials="QG" userId="S::quym.greaves@nhs.net::4191762f-d81b-445e-b367-c71d261b67f1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rah Wilkinson" initials="SW" lastIdx="1" clrIdx="0">
    <p:extLst>
      <p:ext uri="{19B8F6BF-5375-455C-9EA6-DF929625EA0E}">
        <p15:presenceInfo xmlns:p15="http://schemas.microsoft.com/office/powerpoint/2012/main" userId="1186059c3be801a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84BC"/>
    <a:srgbClr val="D8D9DD"/>
    <a:srgbClr val="DDE1E4"/>
    <a:srgbClr val="425563"/>
    <a:srgbClr val="F6F8F8"/>
    <a:srgbClr val="80D2CC"/>
    <a:srgbClr val="99DBD6"/>
    <a:srgbClr val="99DDEB"/>
    <a:srgbClr val="80D4E7"/>
    <a:srgbClr val="005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72" autoAdjust="0"/>
    <p:restoredTop sz="82614" autoAdjust="0"/>
  </p:normalViewPr>
  <p:slideViewPr>
    <p:cSldViewPr snapToGrid="0">
      <p:cViewPr varScale="1">
        <p:scale>
          <a:sx n="68" d="100"/>
          <a:sy n="68" d="100"/>
        </p:scale>
        <p:origin x="168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ableStyles" Target="tableStyles.xml"/><Relationship Id="rId21" Type="http://schemas.openxmlformats.org/officeDocument/2006/relationships/slide" Target="slides/slide15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commentAuthors" Target="commentAuthor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ron Chalk" userId="d9c65f5b-ad60-4c2b-977b-c5170664e892" providerId="ADAL" clId="{77DC6EA4-3905-4F68-A27C-AFC222F2B877}"/>
    <pc:docChg chg="modSld">
      <pc:chgData name="Sharon Chalk" userId="d9c65f5b-ad60-4c2b-977b-c5170664e892" providerId="ADAL" clId="{77DC6EA4-3905-4F68-A27C-AFC222F2B877}" dt="2025-03-04T13:40:58.714" v="381" actId="6549"/>
      <pc:docMkLst>
        <pc:docMk/>
      </pc:docMkLst>
      <pc:sldChg chg="modSp mod">
        <pc:chgData name="Sharon Chalk" userId="d9c65f5b-ad60-4c2b-977b-c5170664e892" providerId="ADAL" clId="{77DC6EA4-3905-4F68-A27C-AFC222F2B877}" dt="2025-03-04T13:40:58.714" v="381" actId="6549"/>
        <pc:sldMkLst>
          <pc:docMk/>
          <pc:sldMk cId="613711077" sldId="2147470979"/>
        </pc:sldMkLst>
        <pc:spChg chg="mod">
          <ac:chgData name="Sharon Chalk" userId="d9c65f5b-ad60-4c2b-977b-c5170664e892" providerId="ADAL" clId="{77DC6EA4-3905-4F68-A27C-AFC222F2B877}" dt="2025-03-04T13:40:58.714" v="381" actId="6549"/>
          <ac:spMkLst>
            <pc:docMk/>
            <pc:sldMk cId="613711077" sldId="2147470979"/>
            <ac:spMk id="7" creationId="{2A2B49B7-8D32-2249-A117-A66209EFB099}"/>
          </ac:spMkLst>
        </pc:spChg>
        <pc:spChg chg="mod">
          <ac:chgData name="Sharon Chalk" userId="d9c65f5b-ad60-4c2b-977b-c5170664e892" providerId="ADAL" clId="{77DC6EA4-3905-4F68-A27C-AFC222F2B877}" dt="2025-03-04T13:30:14.981" v="372" actId="1035"/>
          <ac:spMkLst>
            <pc:docMk/>
            <pc:sldMk cId="613711077" sldId="2147470979"/>
            <ac:spMk id="9" creationId="{EE2E8F24-A068-EA25-A4FA-B53E7249CFDE}"/>
          </ac:spMkLst>
        </pc:spChg>
        <pc:spChg chg="mod">
          <ac:chgData name="Sharon Chalk" userId="d9c65f5b-ad60-4c2b-977b-c5170664e892" providerId="ADAL" clId="{77DC6EA4-3905-4F68-A27C-AFC222F2B877}" dt="2025-03-04T13:30:14.981" v="372" actId="1035"/>
          <ac:spMkLst>
            <pc:docMk/>
            <pc:sldMk cId="613711077" sldId="2147470979"/>
            <ac:spMk id="10" creationId="{86D42B9A-158D-1DF5-595B-F86278D660EA}"/>
          </ac:spMkLst>
        </pc:spChg>
        <pc:picChg chg="mod">
          <ac:chgData name="Sharon Chalk" userId="d9c65f5b-ad60-4c2b-977b-c5170664e892" providerId="ADAL" clId="{77DC6EA4-3905-4F68-A27C-AFC222F2B877}" dt="2025-03-04T13:30:00.586" v="359" actId="1076"/>
          <ac:picMkLst>
            <pc:docMk/>
            <pc:sldMk cId="613711077" sldId="2147470979"/>
            <ac:picMk id="3" creationId="{60962FE4-5171-09A5-AA24-3088E255E489}"/>
          </ac:picMkLst>
        </pc:picChg>
      </pc:sldChg>
    </pc:docChg>
  </pc:docChgLst>
  <pc:docChgLst>
    <pc:chgData name="rachel keane" userId="8d90ec56-6582-4f3c-8eb6-3038768ddcf3" providerId="ADAL" clId="{89A11CDC-0C65-42A3-B2C4-B3AF7E65A6ED}"/>
    <pc:docChg chg="undo custSel modSld">
      <pc:chgData name="rachel keane" userId="8d90ec56-6582-4f3c-8eb6-3038768ddcf3" providerId="ADAL" clId="{89A11CDC-0C65-42A3-B2C4-B3AF7E65A6ED}" dt="2025-03-04T16:57:39.038" v="649" actId="20577"/>
      <pc:docMkLst>
        <pc:docMk/>
      </pc:docMkLst>
      <pc:sldChg chg="modSp mod">
        <pc:chgData name="rachel keane" userId="8d90ec56-6582-4f3c-8eb6-3038768ddcf3" providerId="ADAL" clId="{89A11CDC-0C65-42A3-B2C4-B3AF7E65A6ED}" dt="2025-03-04T16:57:39.038" v="649" actId="20577"/>
        <pc:sldMkLst>
          <pc:docMk/>
          <pc:sldMk cId="613711077" sldId="2147470979"/>
        </pc:sldMkLst>
        <pc:spChg chg="mod">
          <ac:chgData name="rachel keane" userId="8d90ec56-6582-4f3c-8eb6-3038768ddcf3" providerId="ADAL" clId="{89A11CDC-0C65-42A3-B2C4-B3AF7E65A6ED}" dt="2025-03-04T16:57:39.038" v="649" actId="20577"/>
          <ac:spMkLst>
            <pc:docMk/>
            <pc:sldMk cId="613711077" sldId="2147470979"/>
            <ac:spMk id="7" creationId="{2A2B49B7-8D32-2249-A117-A66209EFB09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A2EEC95-64DF-BC69-FC71-A682B404867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611872-9401-5D00-CCCA-46DDE0B8B9C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C6D816-94D6-40FC-B977-F8A94C7E4824}" type="datetimeFigureOut">
              <a:rPr lang="en-GB" smtClean="0"/>
              <a:t>04/03/2025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056112-4593-5EC1-B7DA-2B07022F7A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C22BD-2C7D-A062-42A2-EA161F716A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0EB188-56CE-4FCB-8130-436851797F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21816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EED4C3-48B6-4E4A-9B0F-8051E56348DC}" type="datetimeFigureOut">
              <a:rPr lang="en-GB" smtClean="0"/>
              <a:t>04/03/2025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EC7EF-95E1-3D44-A982-BC7A3E9C61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633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EC7EF-95E1-3D44-A982-BC7A3E9C617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7560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Data results from 1:1 interactions within the system – collated and then analysed to identify patterns and potential initiatives to improving health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EC7EF-95E1-3D44-A982-BC7A3E9C617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5070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type of process of building data repositories and how it is used in varied ways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EC7EF-95E1-3D44-A982-BC7A3E9C617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195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Data to decisions – the process of why we collect and analyse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EC7EF-95E1-3D44-A982-BC7A3E9C617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1071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types of analysis we can do with data – more to an analyst than simply describing something </a:t>
            </a:r>
          </a:p>
          <a:p>
            <a:endParaRPr lang="en-GB" dirty="0"/>
          </a:p>
          <a:p>
            <a:r>
              <a:rPr lang="en-GB" dirty="0"/>
              <a:t>Analysis is part of a pathway – it isn’t a resource on its own – it should do something and should lead somewhere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EC7EF-95E1-3D44-A982-BC7A3E9C617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316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Variety of data roles within the NHS – emerging area </a:t>
            </a:r>
          </a:p>
          <a:p>
            <a:endParaRPr lang="en-GB" b="1" dirty="0"/>
          </a:p>
          <a:p>
            <a:r>
              <a:rPr lang="en-GB" b="1" dirty="0"/>
              <a:t>Add the session next day information RE recruitment – briefing and focus on the event – add QR code and get information </a:t>
            </a:r>
          </a:p>
          <a:p>
            <a:endParaRPr lang="en-GB" dirty="0"/>
          </a:p>
          <a:p>
            <a:r>
              <a:rPr lang="en-GB" dirty="0"/>
              <a:t>Increase engagement across the group – asking questions of each slide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EC7EF-95E1-3D44-A982-BC7A3E9C617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83673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EC7EF-95E1-3D44-A982-BC7A3E9C617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6916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Tech used </a:t>
            </a:r>
          </a:p>
          <a:p>
            <a:endParaRPr lang="en-GB" dirty="0"/>
          </a:p>
          <a:p>
            <a:r>
              <a:rPr lang="en-GB" dirty="0"/>
              <a:t>TO ADD????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 err="1"/>
              <a:t>Github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EC7EF-95E1-3D44-A982-BC7A3E9C617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16241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EC7EF-95E1-3D44-A982-BC7A3E9C617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45626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Challenge A:  data analysis using excel – one month worth of prescribing data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EC7EF-95E1-3D44-A982-BC7A3E9C617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64868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Challenge A:  data analysis using excel – one month worth of prescribing data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EC7EF-95E1-3D44-A982-BC7A3E9C617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5311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EC7EF-95E1-3D44-A982-BC7A3E9C617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27293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Challenge A:  data analysis using excel – one month worth of prescribing data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EC7EF-95E1-3D44-A982-BC7A3E9C617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955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EC7EF-95E1-3D44-A982-BC7A3E9C617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55903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EC7EF-95E1-3D44-A982-BC7A3E9C617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9210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Birthday is the 5</a:t>
            </a:r>
            <a:r>
              <a:rPr lang="en-GB" baseline="30000" dirty="0"/>
              <a:t>th</a:t>
            </a:r>
            <a:r>
              <a:rPr lang="en-GB" dirty="0"/>
              <a:t> July </a:t>
            </a:r>
          </a:p>
          <a:p>
            <a:endParaRPr lang="en-GB" dirty="0"/>
          </a:p>
          <a:p>
            <a:r>
              <a:rPr lang="en-GB" dirty="0"/>
              <a:t>Aneurin Bevan Nye Bevan was the first minister for health </a:t>
            </a:r>
          </a:p>
          <a:p>
            <a:endParaRPr lang="en-GB" dirty="0"/>
          </a:p>
          <a:p>
            <a:r>
              <a:rPr lang="en-GB" dirty="0"/>
              <a:t>Role to make a secure environment for health – prior to this health was a lottery – some places depended on charity hospitals, others covered by LA rates, others had to pay or via insurance schemes.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EC7EF-95E1-3D44-A982-BC7A3E9C617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8896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Healthcare provision in a hospital can be measured across </a:t>
            </a:r>
          </a:p>
          <a:p>
            <a:endParaRPr lang="en-GB" dirty="0"/>
          </a:p>
          <a:p>
            <a:r>
              <a:rPr lang="en-GB" dirty="0"/>
              <a:t>Elective care – patients are booked in to see a clinician – planned </a:t>
            </a:r>
          </a:p>
          <a:p>
            <a:r>
              <a:rPr lang="en-GB" dirty="0"/>
              <a:t>Emergency – patients attend hospital unexpectedly </a:t>
            </a:r>
          </a:p>
          <a:p>
            <a:endParaRPr lang="en-GB" dirty="0"/>
          </a:p>
          <a:p>
            <a:r>
              <a:rPr lang="en-GB" dirty="0"/>
              <a:t>This figure is impacted by a variety of determinants of health that span genetics, where we live, what we choose, the environments we live in, all the way through to the </a:t>
            </a:r>
            <a:r>
              <a:rPr lang="en-GB" dirty="0" err="1"/>
              <a:t>macor</a:t>
            </a:r>
            <a:r>
              <a:rPr lang="en-GB" dirty="0"/>
              <a:t> socio economic systems that impact us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EC7EF-95E1-3D44-A982-BC7A3E9C617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972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From a total health and social care budget of 190 billion </a:t>
            </a:r>
          </a:p>
          <a:p>
            <a:endParaRPr lang="en-GB" dirty="0"/>
          </a:p>
          <a:p>
            <a:r>
              <a:rPr lang="en-GB" dirty="0"/>
              <a:t>Public health grant to local authorities is 3.6 billion – health isn’t just </a:t>
            </a:r>
            <a:r>
              <a:rPr lang="en-GB" dirty="0" err="1"/>
              <a:t>aboyut</a:t>
            </a:r>
            <a:r>
              <a:rPr lang="en-GB" dirty="0"/>
              <a:t> treatment – or as we refer to it downstream – we often have to focus on prevention (upstream) so that people get sicker later in life and we don’t spend as much time and money on treatment focussed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EC7EF-95E1-3D44-A982-BC7A3E9C617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129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value of NHS data in benefits to the NHS system and to patients – as discovered by Ernst and young 2019 </a:t>
            </a:r>
          </a:p>
          <a:p>
            <a:r>
              <a:rPr lang="en-GB" dirty="0"/>
              <a:t>Shows the value of utilising data to create a system which is using the insight to make itself and the outcomes for patients better – the cost of not utilising it therefore is considerable in both economic and also health outcome terms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EC7EF-95E1-3D44-A982-BC7A3E9C617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622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They crunch all the data – and attempt to be innovative and interesting and make the data count when decision makers are using it – data needs to have impact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EC7EF-95E1-3D44-A982-BC7A3E9C617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880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Add to the chat you hopes for this challenge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EC7EF-95E1-3D44-A982-BC7A3E9C617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441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might remove this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EC7EF-95E1-3D44-A982-BC7A3E9C617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6206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sv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.xml"/><Relationship Id="rId6" Type="http://schemas.openxmlformats.org/officeDocument/2006/relationships/image" Target="../media/image23.png"/><Relationship Id="rId5" Type="http://schemas.openxmlformats.org/officeDocument/2006/relationships/image" Target="../media/image19.emf"/><Relationship Id="rId4" Type="http://schemas.openxmlformats.org/officeDocument/2006/relationships/oleObject" Target="../embeddings/oleObject2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27.sv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9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8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9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1.xml"/><Relationship Id="rId4" Type="http://schemas.openxmlformats.org/officeDocument/2006/relationships/image" Target="../media/image19.emf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9.sv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21.sv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Relationship Id="rId6" Type="http://schemas.openxmlformats.org/officeDocument/2006/relationships/image" Target="../media/image20.png"/><Relationship Id="rId5" Type="http://schemas.openxmlformats.org/officeDocument/2006/relationships/image" Target="../media/image19.emf"/><Relationship Id="rId4" Type="http://schemas.openxmlformats.org/officeDocument/2006/relationships/oleObject" Target="../embeddings/oleObject5.bin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29.sv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Relationship Id="rId6" Type="http://schemas.openxmlformats.org/officeDocument/2006/relationships/image" Target="../media/image28.png"/><Relationship Id="rId5" Type="http://schemas.openxmlformats.org/officeDocument/2006/relationships/image" Target="../media/image19.emf"/><Relationship Id="rId4" Type="http://schemas.openxmlformats.org/officeDocument/2006/relationships/oleObject" Target="../embeddings/oleObject6.bin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svg"/><Relationship Id="rId5" Type="http://schemas.openxmlformats.org/officeDocument/2006/relationships/image" Target="../media/image23.png"/><Relationship Id="rId4" Type="http://schemas.openxmlformats.org/officeDocument/2006/relationships/image" Target="../media/image29.sv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ont title slide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598E9D71-498A-0294-DB92-FA8A45963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30720" y="-508517"/>
            <a:ext cx="11319578" cy="80056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054BE-B63C-B248-A010-D04767679C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000" y="1002268"/>
            <a:ext cx="4643853" cy="250769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5400" b="1" spc="-3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B3AB80-4EA2-FC4A-9654-92EF4DFF45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3600000"/>
            <a:ext cx="7973051" cy="102496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80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0857E-40D1-074A-8CBC-E3E38E695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002280" cy="365125"/>
          </a:xfrm>
          <a:prstGeom prst="rect">
            <a:avLst/>
          </a:prstGeom>
        </p:spPr>
        <p:txBody>
          <a:bodyPr/>
          <a:lstStyle/>
          <a:p>
            <a:fld id="{B8B67EA4-DCE3-FB49-A794-A4595EF638BC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DEB39-6B31-D948-AF21-75D8DF423B1B}"/>
              </a:ext>
            </a:extLst>
          </p:cNvPr>
          <p:cNvSpPr txBox="1"/>
          <p:nvPr userDrawn="1"/>
        </p:nvSpPr>
        <p:spPr>
          <a:xfrm>
            <a:off x="3225114" y="601774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GB" sz="1200" b="1">
              <a:solidFill>
                <a:schemeClr val="accent1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8E63D1E-5669-124C-90CA-03B13A7D7A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000" y="5760000"/>
            <a:ext cx="6259513" cy="48895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357188" indent="0">
              <a:buNone/>
              <a:defRPr>
                <a:solidFill>
                  <a:schemeClr val="accent2"/>
                </a:solidFill>
              </a:defRPr>
            </a:lvl2pPr>
            <a:lvl3pPr marL="714375" indent="0">
              <a:buNone/>
              <a:defRPr>
                <a:solidFill>
                  <a:schemeClr val="accent2"/>
                </a:solidFill>
              </a:defRPr>
            </a:lvl3pPr>
            <a:lvl4pPr marL="1081087" indent="0">
              <a:buNone/>
              <a:defRPr>
                <a:solidFill>
                  <a:schemeClr val="accent2"/>
                </a:solidFill>
              </a:defRPr>
            </a:lvl4pPr>
            <a:lvl5pPr marL="1438275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F2A1D7-0D87-D844-942F-FEAD20579184}"/>
              </a:ext>
            </a:extLst>
          </p:cNvPr>
          <p:cNvSpPr txBox="1"/>
          <p:nvPr userDrawn="1"/>
        </p:nvSpPr>
        <p:spPr>
          <a:xfrm>
            <a:off x="9233452" y="5486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28D04FEF-6120-D9DF-6018-2393FD137B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51045" y="364425"/>
            <a:ext cx="1208955" cy="97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542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Grid, Titles 4UP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Top Corners Rounded 17">
            <a:extLst>
              <a:ext uri="{FF2B5EF4-FFF2-40B4-BE49-F238E27FC236}">
                <a16:creationId xmlns:a16="http://schemas.microsoft.com/office/drawing/2014/main" id="{205929B3-ED58-E54F-B724-E24FB5F16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2000" y="1188000"/>
            <a:ext cx="3564000" cy="900000"/>
          </a:xfrm>
          <a:prstGeom prst="round2SameRect">
            <a:avLst/>
          </a:prstGeom>
          <a:solidFill>
            <a:srgbClr val="E4E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286FFC-BD82-6E40-BA0C-B1C0F7127A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000" y="2088000"/>
            <a:ext cx="3564000" cy="1512000"/>
          </a:xfrm>
          <a:prstGeom prst="rect">
            <a:avLst/>
          </a:prstGeom>
          <a:solidFill>
            <a:srgbClr val="F2F2F2"/>
          </a:solidFill>
        </p:spPr>
        <p:txBody>
          <a:bodyPr lIns="216000" tIns="216000" rIns="216000" bIns="216000">
            <a:no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1pPr>
            <a:lvl2pPr marL="357188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2pPr>
            <a:lvl3pPr marL="714375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3pPr>
            <a:lvl4pPr marL="1081087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4pPr>
            <a:lvl5pPr marL="1438275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0784B1-AA1E-DC4B-BEB4-EC05249AFE00}"/>
              </a:ext>
            </a:extLst>
          </p:cNvPr>
          <p:cNvSpPr txBox="1"/>
          <p:nvPr userDrawn="1"/>
        </p:nvSpPr>
        <p:spPr>
          <a:xfrm>
            <a:off x="4700954" y="423203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GB" sz="1200" b="1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2CCDA4-D437-6B48-8BBD-CAC30F281160}"/>
              </a:ext>
            </a:extLst>
          </p:cNvPr>
          <p:cNvSpPr/>
          <p:nvPr userDrawn="1"/>
        </p:nvSpPr>
        <p:spPr>
          <a:xfrm>
            <a:off x="11444644" y="6404977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BA3B713D-1FBB-0E4F-91D0-D2B735266E79}" type="slidenum">
              <a:rPr lang="en-GB" sz="1200" smtClean="0">
                <a:solidFill>
                  <a:schemeClr val="accent6"/>
                </a:solidFill>
              </a:rPr>
              <a:pPr algn="r"/>
              <a:t>‹#›</a:t>
            </a:fld>
            <a:endParaRPr lang="en-GB" sz="1200">
              <a:solidFill>
                <a:schemeClr val="accent6"/>
              </a:solidFill>
            </a:endParaRP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7F90A04B-AAE8-A248-ADF6-A73BF8ECD7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92000" y="2089034"/>
            <a:ext cx="3564000" cy="1512000"/>
          </a:xfrm>
          <a:prstGeom prst="rect">
            <a:avLst/>
          </a:prstGeom>
          <a:solidFill>
            <a:srgbClr val="F2F2F2"/>
          </a:solidFill>
        </p:spPr>
        <p:txBody>
          <a:bodyPr lIns="216000" tIns="216000" rIns="216000" bIns="216000">
            <a:no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1pPr>
            <a:lvl2pPr marL="357188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2pPr>
            <a:lvl3pPr marL="714375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3pPr>
            <a:lvl4pPr marL="1081087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4pPr>
            <a:lvl5pPr marL="1438275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id="{08FEBAA5-9C5F-2648-899B-9991822EB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92000" y="1188000"/>
            <a:ext cx="3564000" cy="900000"/>
          </a:xfrm>
          <a:prstGeom prst="round2SameRect">
            <a:avLst/>
          </a:prstGeom>
          <a:solidFill>
            <a:srgbClr val="E4E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6017D8E3-CAD4-674B-ABC3-946291000D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2000" y="4644000"/>
            <a:ext cx="3564000" cy="1512000"/>
          </a:xfrm>
          <a:prstGeom prst="rect">
            <a:avLst/>
          </a:prstGeom>
          <a:solidFill>
            <a:srgbClr val="F2F2F2"/>
          </a:solidFill>
        </p:spPr>
        <p:txBody>
          <a:bodyPr lIns="216000" tIns="216000" rIns="216000" bIns="216000">
            <a:no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1pPr>
            <a:lvl2pPr marL="357188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2pPr>
            <a:lvl3pPr marL="714375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3pPr>
            <a:lvl4pPr marL="1081087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4pPr>
            <a:lvl5pPr marL="1438275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87C9DF-7113-134C-B859-0141E7D1B2DB}"/>
              </a:ext>
            </a:extLst>
          </p:cNvPr>
          <p:cNvSpPr txBox="1"/>
          <p:nvPr userDrawn="1"/>
        </p:nvSpPr>
        <p:spPr>
          <a:xfrm>
            <a:off x="4700954" y="653038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GB" sz="1200" b="1">
              <a:solidFill>
                <a:schemeClr val="accent1"/>
              </a:solidFill>
            </a:endParaRPr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8FD6A08D-6DD3-C845-8B17-CC9297B60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2000" y="3744000"/>
            <a:ext cx="3564000" cy="900000"/>
          </a:xfrm>
          <a:prstGeom prst="round2SameRect">
            <a:avLst/>
          </a:prstGeom>
          <a:solidFill>
            <a:srgbClr val="E4E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07BD5561-5536-6F4A-AD32-EFB7423F22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92000" y="4644000"/>
            <a:ext cx="3564000" cy="1512000"/>
          </a:xfrm>
          <a:prstGeom prst="rect">
            <a:avLst/>
          </a:prstGeom>
          <a:solidFill>
            <a:srgbClr val="F2F2F2"/>
          </a:solidFill>
        </p:spPr>
        <p:txBody>
          <a:bodyPr lIns="216000" tIns="216000" rIns="216000" bIns="216000">
            <a:no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1pPr>
            <a:lvl2pPr marL="357188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2pPr>
            <a:lvl3pPr marL="714375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3pPr>
            <a:lvl4pPr marL="1081087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4pPr>
            <a:lvl5pPr marL="1438275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B5A7277B-59DD-844A-A364-77AED24CB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92000" y="3744000"/>
            <a:ext cx="3564000" cy="900000"/>
          </a:xfrm>
          <a:prstGeom prst="round2SameRect">
            <a:avLst/>
          </a:prstGeom>
          <a:solidFill>
            <a:srgbClr val="E4E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F5640E1-FA0E-4F42-9387-CD7C434D28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404154" cy="6957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555C5-A77A-2E44-BAF7-246298421E1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1296000"/>
            <a:ext cx="3348000" cy="684000"/>
          </a:xfrm>
        </p:spPr>
        <p:txBody>
          <a:bodyPr anchor="ctr"/>
          <a:lstStyle>
            <a:lvl1pPr algn="ctr">
              <a:buNone/>
              <a:defRPr sz="22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Insert title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D4B913F3-B51C-1F4F-BA00-F024BBF468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000" y="1302462"/>
            <a:ext cx="3348000" cy="684000"/>
          </a:xfrm>
        </p:spPr>
        <p:txBody>
          <a:bodyPr anchor="ctr"/>
          <a:lstStyle>
            <a:lvl1pPr algn="ctr">
              <a:buNone/>
              <a:defRPr sz="22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Insert title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9A16CC21-F99A-6F47-A063-FA9FE06BAE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000" y="3852000"/>
            <a:ext cx="3348000" cy="684000"/>
          </a:xfrm>
        </p:spPr>
        <p:txBody>
          <a:bodyPr anchor="ctr"/>
          <a:lstStyle>
            <a:lvl1pPr algn="ctr">
              <a:buNone/>
              <a:defRPr sz="22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Insert title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11DBD00-D83F-EF49-900D-B6C65CED273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00000" y="3852000"/>
            <a:ext cx="3348000" cy="684000"/>
          </a:xfrm>
        </p:spPr>
        <p:txBody>
          <a:bodyPr anchor="ctr"/>
          <a:lstStyle>
            <a:lvl1pPr algn="ctr">
              <a:buNone/>
              <a:defRPr sz="22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Insert title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9357DCD-A469-B34A-A880-D744CA731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2000" y="6336000"/>
            <a:ext cx="113760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BA4CC6C-41AA-2D50-A8B9-63559566F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9220370" y="244040"/>
            <a:ext cx="3064672" cy="18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8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lue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3DACDB8-C05A-C540-BF85-5FDDA3660A2E}"/>
              </a:ext>
            </a:extLst>
          </p:cNvPr>
          <p:cNvSpPr/>
          <p:nvPr userDrawn="1"/>
        </p:nvSpPr>
        <p:spPr>
          <a:xfrm>
            <a:off x="11444644" y="6404977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BA3B713D-1FBB-0E4F-91D0-D2B735266E79}" type="slidenum">
              <a:rPr lang="en-GB" sz="1200" smtClean="0">
                <a:solidFill>
                  <a:schemeClr val="accent2"/>
                </a:solidFill>
              </a:rPr>
              <a:t>‹#›</a:t>
            </a:fld>
            <a:endParaRPr lang="en-GB" sz="1200">
              <a:solidFill>
                <a:schemeClr val="accent2"/>
              </a:solidFill>
            </a:endParaRP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9F1649F8-C95E-B04E-A0E7-F89193CC97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7224" y="1314156"/>
            <a:ext cx="7503849" cy="3466727"/>
          </a:xfrm>
          <a:prstGeom prst="rect">
            <a:avLst/>
          </a:prstGeom>
        </p:spPr>
        <p:txBody>
          <a:bodyPr>
            <a:noAutofit/>
          </a:bodyPr>
          <a:lstStyle>
            <a:lvl1pPr marL="288000" indent="-288000" algn="l">
              <a:buNone/>
              <a:defRPr sz="4200" b="1">
                <a:solidFill>
                  <a:schemeClr val="tx1"/>
                </a:solidFill>
              </a:defRPr>
            </a:lvl1pPr>
            <a:lvl2pPr marL="357188" indent="0">
              <a:buNone/>
              <a:defRPr>
                <a:solidFill>
                  <a:schemeClr val="tx1"/>
                </a:solidFill>
              </a:defRPr>
            </a:lvl2pPr>
            <a:lvl3pPr marL="714375" indent="0">
              <a:buNone/>
              <a:defRPr>
                <a:solidFill>
                  <a:schemeClr val="tx1"/>
                </a:solidFill>
              </a:defRPr>
            </a:lvl3pPr>
            <a:lvl4pPr marL="1081087" indent="0">
              <a:buNone/>
              <a:defRPr>
                <a:solidFill>
                  <a:schemeClr val="tx1"/>
                </a:solidFill>
              </a:defRPr>
            </a:lvl4pPr>
            <a:lvl5pPr marL="1438275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“Showcase quotation</a:t>
            </a:r>
            <a:br>
              <a:rPr lang="en-GB"/>
            </a:br>
            <a:r>
              <a:rPr lang="en-GB"/>
              <a:t>with left aligned text over multiple lines. Try to keep</a:t>
            </a:r>
            <a:br>
              <a:rPr lang="en-GB"/>
            </a:br>
            <a:r>
              <a:rPr lang="en-GB"/>
              <a:t>it to four lines if </a:t>
            </a:r>
            <a:r>
              <a:rPr lang="en-GB" err="1"/>
              <a:t>poss</a:t>
            </a:r>
            <a:r>
              <a:rPr lang="en-GB"/>
              <a:t> or five lines max.”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D406466E-798B-BE4C-B09F-C1B1244AAB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8000" y="4780883"/>
            <a:ext cx="7503849" cy="8969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tx1"/>
                </a:solidFill>
              </a:defRPr>
            </a:lvl1pPr>
            <a:lvl2pPr marL="357188" indent="0">
              <a:buNone/>
              <a:defRPr/>
            </a:lvl2pPr>
            <a:lvl3pPr marL="714375" indent="0">
              <a:buNone/>
              <a:defRPr/>
            </a:lvl3pPr>
            <a:lvl4pPr marL="1081087" indent="0">
              <a:buNone/>
              <a:defRPr/>
            </a:lvl4pPr>
            <a:lvl5pPr marL="1438275" indent="0">
              <a:buNone/>
              <a:defRPr/>
            </a:lvl5pPr>
          </a:lstStyle>
          <a:p>
            <a:pPr lvl="0"/>
            <a:r>
              <a:rPr lang="en-GB"/>
              <a:t>Name Surname,</a:t>
            </a:r>
            <a:br>
              <a:rPr lang="en-GB"/>
            </a:br>
            <a:r>
              <a:rPr lang="en-GB"/>
              <a:t>Job Title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3FE3F0-85CD-934D-A3A3-CF2B78D73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2000" y="6336000"/>
            <a:ext cx="113760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A86FEEE-9136-D68E-6360-B4FDD6D91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9220370" y="244040"/>
            <a:ext cx="3064672" cy="18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77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E4EE10-8D4E-C85B-5620-784900182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D43F37B1-1F8A-2CA4-9D19-C0E420FB42A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7052" y="1673324"/>
            <a:ext cx="3461285" cy="65836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357188" indent="0">
              <a:buNone/>
              <a:defRPr>
                <a:solidFill>
                  <a:schemeClr val="tx1"/>
                </a:solidFill>
              </a:defRPr>
            </a:lvl2pPr>
            <a:lvl3pPr marL="714375" indent="0">
              <a:buNone/>
              <a:defRPr>
                <a:solidFill>
                  <a:schemeClr val="tx1"/>
                </a:solidFill>
              </a:defRPr>
            </a:lvl3pPr>
            <a:lvl4pPr marL="1081087" indent="0">
              <a:buNone/>
              <a:defRPr>
                <a:solidFill>
                  <a:schemeClr val="tx1"/>
                </a:solidFill>
              </a:defRPr>
            </a:lvl4pPr>
            <a:lvl5pPr marL="1438275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Heading label</a:t>
            </a:r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2C90ABAC-E435-5C65-A8FA-9E315CE9DE5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</p:spPr>
        <p:txBody>
          <a:bodyPr tIns="2340000"/>
          <a:lstStyle>
            <a:lvl1pPr algn="ctr">
              <a:buNone/>
              <a:defRPr/>
            </a:lvl1pPr>
          </a:lstStyle>
          <a:p>
            <a:r>
              <a:rPr lang="en-GB"/>
              <a:t>Click on icon to insert image (including Alt Text)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DACDB8-C05A-C540-BF85-5FDDA3660A2E}"/>
              </a:ext>
            </a:extLst>
          </p:cNvPr>
          <p:cNvSpPr/>
          <p:nvPr userDrawn="1"/>
        </p:nvSpPr>
        <p:spPr>
          <a:xfrm>
            <a:off x="11444644" y="6404977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BA3B713D-1FBB-0E4F-91D0-D2B735266E79}" type="slidenum">
              <a:rPr lang="en-GB" sz="1200" smtClean="0">
                <a:solidFill>
                  <a:schemeClr val="accent6"/>
                </a:solidFill>
              </a:rPr>
              <a:t>‹#›</a:t>
            </a:fld>
            <a:endParaRPr lang="en-GB" sz="1200">
              <a:solidFill>
                <a:schemeClr val="accent6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F337CE4-9082-D695-8AD8-89148114EBD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7052" y="2331691"/>
            <a:ext cx="3461285" cy="311053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220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22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220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038698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E4EE10-8D4E-C85B-5620-784900182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BA16B251-D1BB-394C-319F-40E8F04D7F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7052" y="1673324"/>
            <a:ext cx="3461285" cy="65836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357188" indent="0">
              <a:buNone/>
              <a:defRPr>
                <a:solidFill>
                  <a:schemeClr val="tx1"/>
                </a:solidFill>
              </a:defRPr>
            </a:lvl2pPr>
            <a:lvl3pPr marL="714375" indent="0">
              <a:buNone/>
              <a:defRPr>
                <a:solidFill>
                  <a:schemeClr val="tx1"/>
                </a:solidFill>
              </a:defRPr>
            </a:lvl3pPr>
            <a:lvl4pPr marL="1081087" indent="0">
              <a:buNone/>
              <a:defRPr>
                <a:solidFill>
                  <a:schemeClr val="tx1"/>
                </a:solidFill>
              </a:defRPr>
            </a:lvl4pPr>
            <a:lvl5pPr marL="1438275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Heading label</a:t>
            </a:r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2C90ABAC-E435-5C65-A8FA-9E315CE9DE5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</p:spPr>
        <p:txBody>
          <a:bodyPr tIns="2340000"/>
          <a:lstStyle>
            <a:lvl1pPr algn="ctr">
              <a:buNone/>
              <a:defRPr/>
            </a:lvl1pPr>
          </a:lstStyle>
          <a:p>
            <a:r>
              <a:rPr lang="en-GB"/>
              <a:t>Click on icon to insert image (including Alt Text)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DACDB8-C05A-C540-BF85-5FDDA3660A2E}"/>
              </a:ext>
            </a:extLst>
          </p:cNvPr>
          <p:cNvSpPr/>
          <p:nvPr userDrawn="1"/>
        </p:nvSpPr>
        <p:spPr>
          <a:xfrm>
            <a:off x="11444644" y="6404977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BA3B713D-1FBB-0E4F-91D0-D2B735266E79}" type="slidenum">
              <a:rPr lang="en-GB" sz="1200" smtClean="0">
                <a:solidFill>
                  <a:schemeClr val="accent6"/>
                </a:solidFill>
              </a:rPr>
              <a:t>‹#›</a:t>
            </a:fld>
            <a:endParaRPr lang="en-GB" sz="1200">
              <a:solidFill>
                <a:schemeClr val="accent6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542D69F-C459-8ECE-06A1-66E418FF3EC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7052" y="2331691"/>
            <a:ext cx="3461285" cy="311053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220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22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220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052080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and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52196E5-15CA-15E3-1E10-32B3D19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5B6474B-ACF2-9D41-872B-7CB816A7A28A}"/>
              </a:ext>
            </a:extLst>
          </p:cNvPr>
          <p:cNvSpPr/>
          <p:nvPr userDrawn="1"/>
        </p:nvSpPr>
        <p:spPr>
          <a:xfrm>
            <a:off x="11444644" y="6404977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BA3B713D-1FBB-0E4F-91D0-D2B735266E79}" type="slidenum">
              <a:rPr lang="en-GB" sz="1200" smtClean="0">
                <a:solidFill>
                  <a:schemeClr val="accent6"/>
                </a:solidFill>
              </a:rPr>
              <a:t>‹#›</a:t>
            </a:fld>
            <a:endParaRPr lang="en-GB" sz="1200">
              <a:solidFill>
                <a:schemeClr val="accent6"/>
              </a:solidFill>
            </a:endParaRP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52C93B3-5A12-5AAD-2ACF-93939EE7FB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</p:spPr>
        <p:txBody>
          <a:bodyPr tIns="2340000"/>
          <a:lstStyle>
            <a:lvl1pPr algn="ctr">
              <a:buNone/>
              <a:defRPr/>
            </a:lvl1pPr>
          </a:lstStyle>
          <a:p>
            <a:r>
              <a:rPr lang="en-GB"/>
              <a:t>Click on icon to insert image (including Alt Text)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58B23E-2241-0C04-DC3A-1FCFC1EF8A2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7052" y="2331691"/>
            <a:ext cx="3461285" cy="311053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None/>
              <a:defRPr sz="2800" b="1"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220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22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220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“Add quote text here”</a:t>
            </a:r>
          </a:p>
        </p:txBody>
      </p:sp>
    </p:spTree>
    <p:extLst>
      <p:ext uri="{BB962C8B-B14F-4D97-AF65-F5344CB8AC3E}">
        <p14:creationId xmlns:p14="http://schemas.microsoft.com/office/powerpoint/2010/main" val="2841820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EB4F947-0C85-DAF2-683C-40847EF7F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EA7B0BA1-E61A-5019-0AA4-5328CA2AB0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</p:spPr>
        <p:txBody>
          <a:bodyPr tIns="2340000"/>
          <a:lstStyle>
            <a:lvl1pPr algn="ctr">
              <a:buNone/>
              <a:defRPr/>
            </a:lvl1pPr>
          </a:lstStyle>
          <a:p>
            <a:r>
              <a:rPr lang="en-GB"/>
              <a:t>Click on icon to insert image (including Alt Text)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B6474B-ACF2-9D41-872B-7CB816A7A28A}"/>
              </a:ext>
            </a:extLst>
          </p:cNvPr>
          <p:cNvSpPr/>
          <p:nvPr userDrawn="1"/>
        </p:nvSpPr>
        <p:spPr>
          <a:xfrm>
            <a:off x="11444644" y="6404977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BA3B713D-1FBB-0E4F-91D0-D2B735266E79}" type="slidenum">
              <a:rPr lang="en-GB" sz="1200" smtClean="0">
                <a:solidFill>
                  <a:schemeClr val="accent6"/>
                </a:solidFill>
              </a:rPr>
              <a:t>‹#›</a:t>
            </a:fld>
            <a:endParaRPr lang="en-GB" sz="1200">
              <a:solidFill>
                <a:schemeClr val="accent6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A22BD2E-E9C2-A15B-06FB-553974CDE6C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7052" y="2331691"/>
            <a:ext cx="3461285" cy="311053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None/>
              <a:defRPr sz="2800" b="1"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220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22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220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“Add quote text here”</a:t>
            </a:r>
          </a:p>
        </p:txBody>
      </p:sp>
    </p:spTree>
    <p:extLst>
      <p:ext uri="{BB962C8B-B14F-4D97-AF65-F5344CB8AC3E}">
        <p14:creationId xmlns:p14="http://schemas.microsoft.com/office/powerpoint/2010/main" val="123167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reaker Heading1-Blue-DarkBlu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0C3909-1482-1013-E118-A2CE0A1DD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3119AD-4AAB-8B34-F6C1-8D76F0D453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42" y="2242938"/>
            <a:ext cx="10515600" cy="1325563"/>
          </a:xfrm>
        </p:spPr>
        <p:txBody>
          <a:bodyPr>
            <a:noAutofit/>
          </a:bodyPr>
          <a:lstStyle>
            <a:lvl1pPr>
              <a:defRPr sz="6000" b="1"/>
            </a:lvl1pPr>
          </a:lstStyle>
          <a:p>
            <a:r>
              <a:rPr lang="en-US"/>
              <a:t>Breaker slide 1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0A3391-0472-724C-8E32-AA7421F01E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932" y="3564000"/>
            <a:ext cx="3890150" cy="89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357188" indent="0">
              <a:buNone/>
              <a:defRPr/>
            </a:lvl2pPr>
            <a:lvl3pPr marL="714375" indent="0">
              <a:buNone/>
              <a:defRPr/>
            </a:lvl3pPr>
            <a:lvl4pPr marL="1081087" indent="0">
              <a:buNone/>
              <a:defRPr/>
            </a:lvl4pPr>
            <a:lvl5pPr marL="1438275" indent="0">
              <a:buNone/>
              <a:defRPr/>
            </a:lvl5pPr>
          </a:lstStyle>
          <a:p>
            <a:pPr lvl="0"/>
            <a:r>
              <a:rPr lang="en-GB"/>
              <a:t>Section subhead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62997B-3AAD-0D48-95DC-60BECBF9FEF6}"/>
              </a:ext>
            </a:extLst>
          </p:cNvPr>
          <p:cNvSpPr/>
          <p:nvPr userDrawn="1"/>
        </p:nvSpPr>
        <p:spPr>
          <a:xfrm>
            <a:off x="11444644" y="6404977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BA3B713D-1FBB-0E4F-91D0-D2B735266E79}" type="slidenum">
              <a:rPr lang="en-GB" sz="1200" smtClean="0">
                <a:solidFill>
                  <a:schemeClr val="tx1"/>
                </a:solidFill>
              </a:rPr>
              <a:t>‹#›</a:t>
            </a:fld>
            <a:endParaRPr lang="en-GB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198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reaker Heading1-Blue-DarkBlueA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AF6C2AD-0E53-2A94-6EDF-C2BC1C35E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1914" y="-121920"/>
            <a:ext cx="12408747" cy="697992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D1B5349-CF21-E9D2-92A0-6C58C15A04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688" y="2165645"/>
            <a:ext cx="10515600" cy="1325563"/>
          </a:xfrm>
        </p:spPr>
        <p:txBody>
          <a:bodyPr>
            <a:noAutofit/>
          </a:bodyPr>
          <a:lstStyle>
            <a:lvl1pPr>
              <a:defRPr sz="6000" b="1"/>
            </a:lvl1pPr>
          </a:lstStyle>
          <a:p>
            <a:r>
              <a:rPr lang="en-US"/>
              <a:t>Breaker </a:t>
            </a:r>
            <a:br>
              <a:rPr lang="en-US"/>
            </a:br>
            <a:r>
              <a:rPr lang="en-US"/>
              <a:t>slide 2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0A3391-0472-724C-8E32-AA7421F01E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00" y="3903218"/>
            <a:ext cx="3890150" cy="89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357188" indent="0">
              <a:buNone/>
              <a:defRPr/>
            </a:lvl2pPr>
            <a:lvl3pPr marL="714375" indent="0">
              <a:buNone/>
              <a:defRPr/>
            </a:lvl3pPr>
            <a:lvl4pPr marL="1081087" indent="0">
              <a:buNone/>
              <a:defRPr/>
            </a:lvl4pPr>
            <a:lvl5pPr marL="1438275" indent="0">
              <a:buNone/>
              <a:defRPr/>
            </a:lvl5pPr>
          </a:lstStyle>
          <a:p>
            <a:pPr lvl="0"/>
            <a:r>
              <a:rPr lang="en-GB"/>
              <a:t>Section subhead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62997B-3AAD-0D48-95DC-60BECBF9FEF6}"/>
              </a:ext>
            </a:extLst>
          </p:cNvPr>
          <p:cNvSpPr/>
          <p:nvPr userDrawn="1"/>
        </p:nvSpPr>
        <p:spPr>
          <a:xfrm>
            <a:off x="11444644" y="6404977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BA3B713D-1FBB-0E4F-91D0-D2B735266E79}" type="slidenum">
              <a:rPr lang="en-GB" sz="1200" smtClean="0">
                <a:solidFill>
                  <a:schemeClr val="tx1"/>
                </a:solidFill>
              </a:rPr>
              <a:t>‹#›</a:t>
            </a:fld>
            <a:endParaRPr lang="en-GB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895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reaker Heading1-Blue-DarkBlueA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D07C2D6-AB1B-B84B-BC13-7D79E8BCF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16318" y="-148043"/>
            <a:ext cx="12499929" cy="70312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06D8CC-65FF-0E59-2392-2C0EBC0605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7468" y="2165645"/>
            <a:ext cx="10515600" cy="1325563"/>
          </a:xfrm>
        </p:spPr>
        <p:txBody>
          <a:bodyPr>
            <a:noAutofit/>
          </a:bodyPr>
          <a:lstStyle>
            <a:lvl1pPr>
              <a:defRPr sz="6000" b="1"/>
            </a:lvl1pPr>
          </a:lstStyle>
          <a:p>
            <a:r>
              <a:rPr lang="en-US"/>
              <a:t>Breaker </a:t>
            </a:r>
            <a:br>
              <a:rPr lang="en-US"/>
            </a:br>
            <a:r>
              <a:rPr lang="en-US"/>
              <a:t>slide 3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0A3391-0472-724C-8E32-AA7421F01E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916" y="3903218"/>
            <a:ext cx="3890150" cy="89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357188" indent="0">
              <a:buNone/>
              <a:defRPr/>
            </a:lvl2pPr>
            <a:lvl3pPr marL="714375" indent="0">
              <a:buNone/>
              <a:defRPr/>
            </a:lvl3pPr>
            <a:lvl4pPr marL="1081087" indent="0">
              <a:buNone/>
              <a:defRPr/>
            </a:lvl4pPr>
            <a:lvl5pPr marL="1438275" indent="0">
              <a:buNone/>
              <a:defRPr/>
            </a:lvl5pPr>
          </a:lstStyle>
          <a:p>
            <a:pPr lvl="0"/>
            <a:r>
              <a:rPr lang="en-GB"/>
              <a:t>Section subhead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62997B-3AAD-0D48-95DC-60BECBF9FEF6}"/>
              </a:ext>
            </a:extLst>
          </p:cNvPr>
          <p:cNvSpPr/>
          <p:nvPr userDrawn="1"/>
        </p:nvSpPr>
        <p:spPr>
          <a:xfrm>
            <a:off x="11444644" y="6404977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BA3B713D-1FBB-0E4F-91D0-D2B735266E79}" type="slidenum">
              <a:rPr lang="en-GB" sz="1200" smtClean="0">
                <a:solidFill>
                  <a:schemeClr val="tx1"/>
                </a:solidFill>
              </a:rPr>
              <a:t>‹#›</a:t>
            </a:fld>
            <a:endParaRPr lang="en-GB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916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reaker Heading1-Blue-DarkBlueA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76489-9A30-702B-3E26-D81845892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7468" y="2165645"/>
            <a:ext cx="10515600" cy="1325563"/>
          </a:xfrm>
        </p:spPr>
        <p:txBody>
          <a:bodyPr>
            <a:noAutofit/>
          </a:bodyPr>
          <a:lstStyle>
            <a:lvl1pPr>
              <a:defRPr sz="6000" b="1"/>
            </a:lvl1pPr>
          </a:lstStyle>
          <a:p>
            <a:r>
              <a:rPr lang="en-US"/>
              <a:t>Breaker </a:t>
            </a:r>
            <a:br>
              <a:rPr lang="en-US"/>
            </a:br>
            <a:r>
              <a:rPr lang="en-US"/>
              <a:t>slide 4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0A3391-0472-724C-8E32-AA7421F01E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4598" y="3903218"/>
            <a:ext cx="3890150" cy="89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357188" indent="0">
              <a:buNone/>
              <a:defRPr/>
            </a:lvl2pPr>
            <a:lvl3pPr marL="714375" indent="0">
              <a:buNone/>
              <a:defRPr/>
            </a:lvl3pPr>
            <a:lvl4pPr marL="1081087" indent="0">
              <a:buNone/>
              <a:defRPr/>
            </a:lvl4pPr>
            <a:lvl5pPr marL="1438275" indent="0">
              <a:buNone/>
              <a:defRPr/>
            </a:lvl5pPr>
          </a:lstStyle>
          <a:p>
            <a:pPr lvl="0"/>
            <a:r>
              <a:rPr lang="en-GB"/>
              <a:t>Section subhead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62997B-3AAD-0D48-95DC-60BECBF9FEF6}"/>
              </a:ext>
            </a:extLst>
          </p:cNvPr>
          <p:cNvSpPr/>
          <p:nvPr userDrawn="1"/>
        </p:nvSpPr>
        <p:spPr>
          <a:xfrm>
            <a:off x="11444644" y="6404977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BA3B713D-1FBB-0E4F-91D0-D2B735266E79}" type="slidenum">
              <a:rPr lang="en-GB" sz="1200" smtClean="0">
                <a:solidFill>
                  <a:schemeClr val="tx1"/>
                </a:solidFill>
              </a:rPr>
              <a:t>‹#›</a:t>
            </a:fld>
            <a:endParaRPr lang="en-GB" sz="1200">
              <a:solidFill>
                <a:schemeClr val="tx1"/>
              </a:solidFill>
            </a:endParaRPr>
          </a:p>
        </p:txBody>
      </p:sp>
      <p:pic>
        <p:nvPicPr>
          <p:cNvPr id="5" name="Picture 4" descr="A blue rectangle with black background&#10;&#10;Description automatically generated">
            <a:extLst>
              <a:ext uri="{FF2B5EF4-FFF2-40B4-BE49-F238E27FC236}">
                <a16:creationId xmlns:a16="http://schemas.microsoft.com/office/drawing/2014/main" id="{D115B473-1B85-DD59-52BE-0E90A80C94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27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content, basic text one col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5138" y="414734"/>
            <a:ext cx="11404154" cy="86518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75138" y="1415778"/>
            <a:ext cx="7632000" cy="402644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None/>
              <a:defRPr sz="2200" b="0"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220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22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220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0784B1-AA1E-DC4B-BEB4-EC05249AFE00}"/>
              </a:ext>
            </a:extLst>
          </p:cNvPr>
          <p:cNvSpPr txBox="1"/>
          <p:nvPr userDrawn="1"/>
        </p:nvSpPr>
        <p:spPr>
          <a:xfrm>
            <a:off x="4700954" y="423203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GB" sz="1200" b="1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2CCDA4-D437-6B48-8BBD-CAC30F281160}"/>
              </a:ext>
            </a:extLst>
          </p:cNvPr>
          <p:cNvSpPr/>
          <p:nvPr userDrawn="1"/>
        </p:nvSpPr>
        <p:spPr>
          <a:xfrm>
            <a:off x="11444644" y="6404977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BA3B713D-1FBB-0E4F-91D0-D2B735266E79}" type="slidenum">
              <a:rPr lang="en-GB" sz="1200" smtClean="0">
                <a:solidFill>
                  <a:schemeClr val="accent6"/>
                </a:solidFill>
              </a:rPr>
              <a:pPr algn="r"/>
              <a:t>‹#›</a:t>
            </a:fld>
            <a:endParaRPr lang="en-GB" sz="1200">
              <a:solidFill>
                <a:schemeClr val="accent6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91C7AB-7F8B-2041-80C3-EE781F24E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2000" y="6336000"/>
            <a:ext cx="113760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45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 slide with image A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EF456E7-F404-A541-B6E9-27C1B10EC60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</p:spPr>
        <p:txBody>
          <a:bodyPr tIns="2340000"/>
          <a:lstStyle>
            <a:lvl1pPr algn="ctr">
              <a:buNone/>
              <a:defRPr/>
            </a:lvl1pPr>
          </a:lstStyle>
          <a:p>
            <a:r>
              <a:rPr lang="en-GB"/>
              <a:t>Click on icon to insert image (including Alt Text)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0784B1-AA1E-DC4B-BEB4-EC05249AFE00}"/>
              </a:ext>
            </a:extLst>
          </p:cNvPr>
          <p:cNvSpPr txBox="1"/>
          <p:nvPr userDrawn="1"/>
        </p:nvSpPr>
        <p:spPr>
          <a:xfrm>
            <a:off x="4700954" y="423203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GB" sz="1200" b="1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2CCDA4-D437-6B48-8BBD-CAC30F281160}"/>
              </a:ext>
            </a:extLst>
          </p:cNvPr>
          <p:cNvSpPr/>
          <p:nvPr userDrawn="1"/>
        </p:nvSpPr>
        <p:spPr>
          <a:xfrm>
            <a:off x="11444644" y="6404977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BA3B713D-1FBB-0E4F-91D0-D2B735266E79}" type="slidenum">
              <a:rPr lang="en-GB" sz="1200" smtClean="0">
                <a:solidFill>
                  <a:schemeClr val="tx1"/>
                </a:solidFill>
              </a:rPr>
              <a:pPr algn="r"/>
              <a:t>‹#›</a:t>
            </a:fld>
            <a:endParaRPr lang="en-GB" sz="1200">
              <a:solidFill>
                <a:schemeClr val="tx1"/>
              </a:solidFill>
            </a:endParaRP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50355A0D-4235-0CF1-A976-C33D8CCCBF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916" y="3903218"/>
            <a:ext cx="3890150" cy="89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357188" indent="0">
              <a:buNone/>
              <a:defRPr/>
            </a:lvl2pPr>
            <a:lvl3pPr marL="714375" indent="0">
              <a:buNone/>
              <a:defRPr/>
            </a:lvl3pPr>
            <a:lvl4pPr marL="1081087" indent="0">
              <a:buNone/>
              <a:defRPr/>
            </a:lvl4pPr>
            <a:lvl5pPr marL="1438275" indent="0">
              <a:buNone/>
              <a:defRPr/>
            </a:lvl5pPr>
          </a:lstStyle>
          <a:p>
            <a:pPr lvl="0"/>
            <a:r>
              <a:rPr lang="en-GB"/>
              <a:t>Section 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577A8-7F18-CBCC-319C-10DC2550A7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7468" y="2165645"/>
            <a:ext cx="4716354" cy="1325563"/>
          </a:xfrm>
        </p:spPr>
        <p:txBody>
          <a:bodyPr>
            <a:noAutofit/>
          </a:bodyPr>
          <a:lstStyle>
            <a:lvl1pPr>
              <a:defRPr sz="6000" b="1"/>
            </a:lvl1pPr>
          </a:lstStyle>
          <a:p>
            <a:r>
              <a:rPr lang="en-US"/>
              <a:t>Breaker </a:t>
            </a:r>
            <a:br>
              <a:rPr lang="en-US"/>
            </a:br>
            <a:r>
              <a:rPr lang="en-US"/>
              <a:t>slide 5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84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ACCESSI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6D92FD5-08EA-6BC8-29BC-BCF5EEFE1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-2509143" y="-71523"/>
            <a:ext cx="10768951" cy="7616239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077C56A3-4FFE-73CF-6F7F-1F451E5B3F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51045" y="364425"/>
            <a:ext cx="1208955" cy="97978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9D383FB-0467-4241-BEF0-D636E8867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5715926" y="2605852"/>
            <a:ext cx="8651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390E57B-AF19-8642-9E47-AF887F52887B}"/>
              </a:ext>
            </a:extLst>
          </p:cNvPr>
          <p:cNvSpPr txBox="1"/>
          <p:nvPr userDrawn="1"/>
        </p:nvSpPr>
        <p:spPr>
          <a:xfrm>
            <a:off x="5610770" y="2808746"/>
            <a:ext cx="4343734" cy="26080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05EB8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3600" b="1" i="0" u="none" strike="noStrike" kern="1200" cap="none" spc="2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Thank You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005EB8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1" i="0" u="none" strike="noStrike" kern="1200" cap="none" spc="2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	@nhsengland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005EB8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1" i="0" u="none" strike="noStrike" kern="1200" cap="none" spc="2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	company/</a:t>
            </a:r>
            <a:r>
              <a:rPr kumimoji="0" lang="en-GB" sz="2400" b="1" i="0" u="none" strike="noStrike" kern="1200" cap="none" spc="2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nhsengland</a:t>
            </a:r>
            <a:endParaRPr kumimoji="0" lang="en-GB" sz="2400" b="1" i="0" u="none" strike="noStrike" kern="1200" cap="none" spc="2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005EB8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1" i="0" u="none" strike="noStrike" kern="1200" cap="none" spc="2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england.nhs.uk</a:t>
            </a:r>
            <a:endParaRPr lang="en-GB" sz="2400" b="1">
              <a:solidFill>
                <a:schemeClr val="tx1"/>
              </a:solidFill>
            </a:endParaRPr>
          </a:p>
        </p:txBody>
      </p:sp>
      <p:pic>
        <p:nvPicPr>
          <p:cNvPr id="5" name="Picture 4" descr="Twitter symbol">
            <a:extLst>
              <a:ext uri="{FF2B5EF4-FFF2-40B4-BE49-F238E27FC236}">
                <a16:creationId xmlns:a16="http://schemas.microsoft.com/office/drawing/2014/main" id="{6C1B65D7-2EE6-F44F-85AA-7C93787926C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872040" y="3665234"/>
            <a:ext cx="390144" cy="390144"/>
          </a:xfrm>
          <a:prstGeom prst="rect">
            <a:avLst/>
          </a:prstGeom>
        </p:spPr>
      </p:pic>
      <p:pic>
        <p:nvPicPr>
          <p:cNvPr id="8" name="Picture 7" descr="LinkedIn symbol">
            <a:extLst>
              <a:ext uri="{FF2B5EF4-FFF2-40B4-BE49-F238E27FC236}">
                <a16:creationId xmlns:a16="http://schemas.microsoft.com/office/drawing/2014/main" id="{F2843EE8-F6F8-9D40-92C1-94FB4DCF14B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885396" y="4266369"/>
            <a:ext cx="390144" cy="390144"/>
          </a:xfrm>
          <a:prstGeom prst="rect">
            <a:avLst/>
          </a:prstGeom>
        </p:spPr>
      </p:pic>
      <p:pic>
        <p:nvPicPr>
          <p:cNvPr id="72" name="Picture 96" descr="World-wide web symbol">
            <a:extLst>
              <a:ext uri="{FF2B5EF4-FFF2-40B4-BE49-F238E27FC236}">
                <a16:creationId xmlns:a16="http://schemas.microsoft.com/office/drawing/2014/main" id="{664BA24D-FA8C-EE4D-A2DC-491BF11D6FA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767074" y="4806522"/>
            <a:ext cx="600075" cy="6000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3DACDB8-C05A-C540-BF85-5FDDA3660A2E}"/>
              </a:ext>
            </a:extLst>
          </p:cNvPr>
          <p:cNvSpPr/>
          <p:nvPr userDrawn="1"/>
        </p:nvSpPr>
        <p:spPr>
          <a:xfrm>
            <a:off x="11444644" y="6404977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BA3B713D-1FBB-0E4F-91D0-D2B735266E79}" type="slidenum">
              <a:rPr lang="en-GB" sz="1200" smtClean="0">
                <a:solidFill>
                  <a:schemeClr val="accent2"/>
                </a:solidFill>
              </a:rPr>
              <a:t>‹#›</a:t>
            </a:fld>
            <a:endParaRPr lang="en-GB" sz="12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523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t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2000" y="310075"/>
            <a:ext cx="11404154" cy="42672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0784B1-AA1E-DC4B-BEB4-EC05249AFE00}"/>
              </a:ext>
            </a:extLst>
          </p:cNvPr>
          <p:cNvSpPr txBox="1"/>
          <p:nvPr userDrawn="1"/>
        </p:nvSpPr>
        <p:spPr>
          <a:xfrm>
            <a:off x="4700954" y="423203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GB" sz="1200" b="1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8B4B32-B7B7-DB40-9D0C-2D4D8414C6EC}"/>
              </a:ext>
            </a:extLst>
          </p:cNvPr>
          <p:cNvSpPr/>
          <p:nvPr userDrawn="1"/>
        </p:nvSpPr>
        <p:spPr>
          <a:xfrm>
            <a:off x="11444644" y="6404977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BA3B713D-1FBB-0E4F-91D0-D2B735266E79}" type="slidenum">
              <a:rPr lang="en-GB" sz="1200" smtClean="0">
                <a:solidFill>
                  <a:schemeClr val="accent6"/>
                </a:solidFill>
              </a:rPr>
              <a:t>‹#›</a:t>
            </a:fld>
            <a:endParaRPr lang="en-GB" sz="120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C3715D-C90E-7C4B-B312-C707773A39DD}"/>
              </a:ext>
            </a:extLst>
          </p:cNvPr>
          <p:cNvSpPr txBox="1"/>
          <p:nvPr userDrawn="1"/>
        </p:nvSpPr>
        <p:spPr>
          <a:xfrm>
            <a:off x="2232561" y="317071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GB" sz="1200" b="1">
              <a:solidFill>
                <a:schemeClr val="accent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37E920E-FCD4-834F-9787-A19C03BDF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2000" y="6336000"/>
            <a:ext cx="113760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055424E-84DC-71BA-CBB2-BE0007D93C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9220370" y="244040"/>
            <a:ext cx="3064672" cy="187960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FB2922A9-9C8F-43B1-7D0A-0C7761EE45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1" y="767200"/>
            <a:ext cx="11012644" cy="5779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None/>
              <a:defRPr sz="1800" b="1">
                <a:solidFill>
                  <a:schemeClr val="accent6"/>
                </a:solidFill>
              </a:defRPr>
            </a:lvl1pPr>
            <a:lvl2pPr marL="357188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2pPr>
            <a:lvl3pPr marL="714375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3pPr>
            <a:lvl4pPr marL="1081087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4pPr>
            <a:lvl5pPr marL="1438275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11083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BB6C8A-3DB7-65A9-034C-A9617BCD5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574AD-8404-48D7-8DB8-BCC9125C3396}" type="datetimeFigureOut">
              <a:rPr lang="en-GB" smtClean="0"/>
              <a:t>04/03/2025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F1BD8F-D925-088B-A779-0E7C0FAA7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72F9C5-2A1D-493D-0A56-5C3BAC9CE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67EA4-DCE3-FB49-A794-A4595EF638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443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2892896-0027-443A-D01E-0CE282B3A5C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691361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2892896-0027-443A-D01E-0CE282B3A5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ADD59A9-81EE-0DF4-BF97-645E59790906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12192000" cy="3382710"/>
          </a:xfrm>
          <a:custGeom>
            <a:avLst/>
            <a:gdLst>
              <a:gd name="connsiteX0" fmla="*/ 0 w 12192000"/>
              <a:gd name="connsiteY0" fmla="*/ 0 h 3382710"/>
              <a:gd name="connsiteX1" fmla="*/ 12192000 w 12192000"/>
              <a:gd name="connsiteY1" fmla="*/ 0 h 3382710"/>
              <a:gd name="connsiteX2" fmla="*/ 12192000 w 12192000"/>
              <a:gd name="connsiteY2" fmla="*/ 2525484 h 3382710"/>
              <a:gd name="connsiteX3" fmla="*/ 10930890 w 12192000"/>
              <a:gd name="connsiteY3" fmla="*/ 2525484 h 3382710"/>
              <a:gd name="connsiteX4" fmla="*/ 8755659 w 12192000"/>
              <a:gd name="connsiteY4" fmla="*/ 2525484 h 3382710"/>
              <a:gd name="connsiteX5" fmla="*/ 7004114 w 12192000"/>
              <a:gd name="connsiteY5" fmla="*/ 2525484 h 3382710"/>
              <a:gd name="connsiteX6" fmla="*/ 6113526 w 12192000"/>
              <a:gd name="connsiteY6" fmla="*/ 3366922 h 3382710"/>
              <a:gd name="connsiteX7" fmla="*/ 6078476 w 12192000"/>
              <a:gd name="connsiteY7" fmla="*/ 3366922 h 3382710"/>
              <a:gd name="connsiteX8" fmla="*/ 5187887 w 12192000"/>
              <a:gd name="connsiteY8" fmla="*/ 2525484 h 3382710"/>
              <a:gd name="connsiteX9" fmla="*/ 3436341 w 12192000"/>
              <a:gd name="connsiteY9" fmla="*/ 2525484 h 3382710"/>
              <a:gd name="connsiteX10" fmla="*/ 1261112 w 12192000"/>
              <a:gd name="connsiteY10" fmla="*/ 2525484 h 3382710"/>
              <a:gd name="connsiteX11" fmla="*/ 0 w 12192000"/>
              <a:gd name="connsiteY11" fmla="*/ 2525484 h 338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3382710">
                <a:moveTo>
                  <a:pt x="0" y="0"/>
                </a:moveTo>
                <a:lnTo>
                  <a:pt x="12192000" y="0"/>
                </a:lnTo>
                <a:lnTo>
                  <a:pt x="12192000" y="2525484"/>
                </a:lnTo>
                <a:lnTo>
                  <a:pt x="10930890" y="2525484"/>
                </a:lnTo>
                <a:lnTo>
                  <a:pt x="8755659" y="2525484"/>
                </a:lnTo>
                <a:lnTo>
                  <a:pt x="7004114" y="2525484"/>
                </a:lnTo>
                <a:cubicBezTo>
                  <a:pt x="6541294" y="2525484"/>
                  <a:pt x="6260783" y="2827046"/>
                  <a:pt x="6113526" y="3366922"/>
                </a:cubicBezTo>
                <a:cubicBezTo>
                  <a:pt x="6106478" y="3387973"/>
                  <a:pt x="6085525" y="3387973"/>
                  <a:pt x="6078476" y="3366922"/>
                </a:cubicBezTo>
                <a:cubicBezTo>
                  <a:pt x="5931221" y="2827046"/>
                  <a:pt x="5650707" y="2525484"/>
                  <a:pt x="5187887" y="2525484"/>
                </a:cubicBezTo>
                <a:lnTo>
                  <a:pt x="3436341" y="2525484"/>
                </a:lnTo>
                <a:lnTo>
                  <a:pt x="1261112" y="2525484"/>
                </a:lnTo>
                <a:lnTo>
                  <a:pt x="0" y="2525484"/>
                </a:lnTo>
                <a:close/>
              </a:path>
            </a:pathLst>
          </a:custGeom>
          <a:solidFill>
            <a:schemeClr val="bg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20700" y="3940216"/>
            <a:ext cx="11150600" cy="548009"/>
          </a:xfrm>
          <a:prstGeom prst="rect">
            <a:avLst/>
          </a:prstGeom>
        </p:spPr>
        <p:txBody>
          <a:bodyPr vert="horz" anchor="b" anchorCtr="0">
            <a:noAutofit/>
          </a:bodyPr>
          <a:lstStyle>
            <a:lvl1pPr algn="ctr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enter presentation title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0700" y="4502943"/>
            <a:ext cx="11150600" cy="4752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subtitle / presenter name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81E81C-A3CE-333A-79BA-25D8F93FB564}"/>
              </a:ext>
            </a:extLst>
          </p:cNvPr>
          <p:cNvSpPr/>
          <p:nvPr userDrawn="1"/>
        </p:nvSpPr>
        <p:spPr bwMode="auto">
          <a:xfrm>
            <a:off x="11039475" y="6058694"/>
            <a:ext cx="862012" cy="31750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None/>
            </a:pPr>
            <a:r>
              <a:rPr lang="en-GB" sz="1000" b="1" kern="0">
                <a:solidFill>
                  <a:srgbClr val="FFFFFF"/>
                </a:solidFill>
                <a:latin typeface="+mn-lt"/>
              </a:rPr>
              <a:t>gsk.com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E1FA932-514A-C951-F952-F8A43667EAE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94470" y="6137672"/>
            <a:ext cx="159543" cy="159543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04D693C-2F89-1D26-FDEF-3BF8AB9EE5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1650" y="230188"/>
            <a:ext cx="1817688" cy="163512"/>
          </a:xfrm>
        </p:spPr>
        <p:txBody>
          <a:bodyPr lIns="0" tIns="72000" rIns="0" bIns="72000" anchor="ctr"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</a:defRPr>
            </a:lvl1pPr>
            <a:lvl2pPr marL="357542" indent="0">
              <a:buNone/>
              <a:defRPr>
                <a:solidFill>
                  <a:schemeClr val="bg1"/>
                </a:solidFill>
              </a:defRPr>
            </a:lvl2pPr>
            <a:lvl3pPr marL="719982" indent="0">
              <a:buNone/>
              <a:defRPr>
                <a:solidFill>
                  <a:schemeClr val="bg1"/>
                </a:solidFill>
              </a:defRPr>
            </a:lvl3pPr>
            <a:lvl4pPr marL="1081424" indent="0">
              <a:buNone/>
              <a:defRPr>
                <a:solidFill>
                  <a:schemeClr val="bg1"/>
                </a:solidFill>
              </a:defRPr>
            </a:lvl4pPr>
            <a:lvl5pPr marL="143996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insert date</a:t>
            </a:r>
          </a:p>
        </p:txBody>
      </p:sp>
      <p:pic>
        <p:nvPicPr>
          <p:cNvPr id="24" name="Picture 23" descr="Icon&#10;&#10;Description automatically generated with medium confidence">
            <a:extLst>
              <a:ext uri="{FF2B5EF4-FFF2-40B4-BE49-F238E27FC236}">
                <a16:creationId xmlns:a16="http://schemas.microsoft.com/office/drawing/2014/main" id="{40DDF016-D509-BED0-161C-B51B4CFCB42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5064" y="0"/>
            <a:ext cx="1499542" cy="150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170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F30D3666-6EB4-2815-6D2E-EFE946A218A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244321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F30D3666-6EB4-2815-6D2E-EFE946A218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Icon&#10;&#10;Description automatically generated with medium confidence">
            <a:extLst>
              <a:ext uri="{FF2B5EF4-FFF2-40B4-BE49-F238E27FC236}">
                <a16:creationId xmlns:a16="http://schemas.microsoft.com/office/drawing/2014/main" id="{CD0C9FF5-5269-0182-FD37-55478A13B6D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5064" y="0"/>
            <a:ext cx="1499542" cy="1500405"/>
          </a:xfrm>
          <a:prstGeom prst="rect">
            <a:avLst/>
          </a:prstGeom>
        </p:spPr>
      </p:pic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D015E68-9B94-B2B9-2F33-1D9732CC14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1650" y="230188"/>
            <a:ext cx="1817688" cy="163512"/>
          </a:xfrm>
        </p:spPr>
        <p:txBody>
          <a:bodyPr lIns="0" tIns="72000" rIns="0" bIns="72000" anchor="ctr"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</a:defRPr>
            </a:lvl1pPr>
            <a:lvl2pPr marL="357542" indent="0">
              <a:buNone/>
              <a:defRPr>
                <a:solidFill>
                  <a:schemeClr val="bg1"/>
                </a:solidFill>
              </a:defRPr>
            </a:lvl2pPr>
            <a:lvl3pPr marL="719982" indent="0">
              <a:buNone/>
              <a:defRPr>
                <a:solidFill>
                  <a:schemeClr val="bg1"/>
                </a:solidFill>
              </a:defRPr>
            </a:lvl3pPr>
            <a:lvl4pPr marL="1081424" indent="0">
              <a:buNone/>
              <a:defRPr>
                <a:solidFill>
                  <a:schemeClr val="bg1"/>
                </a:solidFill>
              </a:defRPr>
            </a:lvl4pPr>
            <a:lvl5pPr marL="143996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insert date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8F29C9-8F7E-1D4B-3005-616565FA7753}"/>
              </a:ext>
            </a:extLst>
          </p:cNvPr>
          <p:cNvSpPr/>
          <p:nvPr userDrawn="1"/>
        </p:nvSpPr>
        <p:spPr>
          <a:xfrm>
            <a:off x="0" y="4842854"/>
            <a:ext cx="426190" cy="902918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DF7007A-5965-5814-8FF8-29077566CB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700" y="5010784"/>
            <a:ext cx="11150600" cy="548009"/>
          </a:xfrm>
          <a:prstGeom prst="rect">
            <a:avLst/>
          </a:prstGeom>
        </p:spPr>
        <p:txBody>
          <a:bodyPr vert="horz" anchor="b" anchorCtr="0">
            <a:noAutofit/>
          </a:bodyPr>
          <a:lstStyle>
            <a:lvl1pPr>
              <a:lnSpc>
                <a:spcPct val="10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enter presentation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F6A64F09-F5D8-B6EE-7ED5-2B69A4668CD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0700" y="5558794"/>
            <a:ext cx="11150600" cy="4752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subtitle / presenter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1AA76-84DB-E6D7-7F67-E7CF37FEEDBC}"/>
              </a:ext>
            </a:extLst>
          </p:cNvPr>
          <p:cNvSpPr/>
          <p:nvPr userDrawn="1"/>
        </p:nvSpPr>
        <p:spPr bwMode="auto">
          <a:xfrm>
            <a:off x="11039475" y="6058694"/>
            <a:ext cx="862012" cy="31750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None/>
            </a:pPr>
            <a:r>
              <a:rPr lang="en-GB" sz="1000" b="1" kern="0">
                <a:solidFill>
                  <a:schemeClr val="tx2"/>
                </a:solidFill>
                <a:latin typeface="+mn-lt"/>
              </a:rPr>
              <a:t>gsk.com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8155D66-36CA-D9A7-7EDA-E532E62376F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94470" y="6137672"/>
            <a:ext cx="159543" cy="15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79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DI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A717EDF-9AA4-491F-3311-9F14A5CFB89C}"/>
              </a:ext>
            </a:extLst>
          </p:cNvPr>
          <p:cNvSpPr/>
          <p:nvPr userDrawn="1"/>
        </p:nvSpPr>
        <p:spPr bwMode="auto">
          <a:xfrm>
            <a:off x="523973" y="6107998"/>
            <a:ext cx="1806576" cy="5055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800" b="1">
                <a:solidFill>
                  <a:schemeClr val="tx2"/>
                </a:solidFill>
              </a:rPr>
              <a:t>Owner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4AC67F3-7D0E-A071-327B-17B446179DB8}"/>
              </a:ext>
            </a:extLst>
          </p:cNvPr>
          <p:cNvSpPr/>
          <p:nvPr userDrawn="1"/>
        </p:nvSpPr>
        <p:spPr bwMode="auto">
          <a:xfrm>
            <a:off x="523973" y="4557510"/>
            <a:ext cx="1806576" cy="1473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2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800" b="1">
                <a:solidFill>
                  <a:schemeClr val="tx2"/>
                </a:solidFill>
              </a:rPr>
              <a:t>Objectives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E30BA3B-88CD-41DE-E089-7100E3E52A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7432" y="4557510"/>
            <a:ext cx="9414362" cy="1473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144000" rIns="180000" bIns="72000" anchor="t" anchorCtr="0">
            <a:noAutofit/>
          </a:bodyPr>
          <a:lstStyle>
            <a:lvl1pPr marL="342900" indent="-342900">
              <a:spcBef>
                <a:spcPts val="300"/>
              </a:spcBef>
              <a:spcAft>
                <a:spcPts val="300"/>
              </a:spcAft>
              <a:buSzPct val="100000"/>
              <a:buFont typeface="+mj-lt"/>
              <a:buAutoNum type="arabicPeriod"/>
              <a:defRPr sz="1200"/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DECISION: To seek X’s [single point accountable decision maker] decision to implement A</a:t>
            </a:r>
            <a:br>
              <a:rPr lang="en-US"/>
            </a:br>
            <a:r>
              <a:rPr lang="en-US"/>
              <a:t>INPUT: To receive input to the proposed plan for B</a:t>
            </a:r>
            <a:br>
              <a:rPr lang="en-US"/>
            </a:br>
            <a:r>
              <a:rPr lang="en-US"/>
              <a:t>AWARENESS: To update XXX regarding C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DC6E06B6-BD9A-7A5E-5A90-56308009FF5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407432" y="6107998"/>
            <a:ext cx="9414362" cy="5055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72000" rIns="180000" bIns="72000" anchor="ctr" anchorCtr="0">
            <a:noAutofit/>
          </a:bodyPr>
          <a:lstStyle>
            <a:lvl1pPr marL="0" indent="0">
              <a:buFont typeface="+mj-lt"/>
              <a:buNone/>
              <a:defRPr sz="1200"/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Single person accountable for this topic / paper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472F201F-277F-F24E-085D-8160B5FF4C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3973" y="4990763"/>
            <a:ext cx="1806576" cy="1040352"/>
          </a:xfrm>
          <a:prstGeom prst="rect">
            <a:avLst/>
          </a:prstGeom>
          <a:noFill/>
          <a:ln>
            <a:noFill/>
          </a:ln>
        </p:spPr>
        <p:txBody>
          <a:bodyPr lIns="72000" tIns="0" rIns="0" bIns="0" anchor="ctr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200">
                <a:solidFill>
                  <a:schemeClr val="bg2"/>
                </a:solidFill>
              </a:defRPr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Up to 5 clear, focused objectives </a:t>
            </a:r>
            <a:br>
              <a:rPr lang="en-US"/>
            </a:br>
            <a:r>
              <a:rPr lang="en-US"/>
              <a:t>(</a:t>
            </a:r>
            <a:r>
              <a:rPr lang="en-US" err="1"/>
              <a:t>i</a:t>
            </a:r>
            <a:r>
              <a:rPr lang="en-US"/>
              <a:t>) for decision, </a:t>
            </a:r>
            <a:br>
              <a:rPr lang="en-US"/>
            </a:br>
            <a:r>
              <a:rPr lang="en-US"/>
              <a:t>(ii) for input </a:t>
            </a:r>
            <a:br>
              <a:rPr lang="en-US"/>
            </a:br>
            <a:r>
              <a:rPr lang="en-US"/>
              <a:t>(iii) for awareness</a:t>
            </a: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4E683597-5ADE-F2A0-A01C-FD8E476ABB8B}"/>
              </a:ext>
            </a:extLst>
          </p:cNvPr>
          <p:cNvSpPr/>
          <p:nvPr userDrawn="1"/>
        </p:nvSpPr>
        <p:spPr>
          <a:xfrm>
            <a:off x="0" y="4842854"/>
            <a:ext cx="426190" cy="902918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7A99F019-A435-B954-ABA9-68CA4DD19B2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1650" y="230188"/>
            <a:ext cx="1817688" cy="163512"/>
          </a:xfrm>
        </p:spPr>
        <p:txBody>
          <a:bodyPr lIns="0" tIns="72000" rIns="0" bIns="72000" anchor="ctr"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</a:defRPr>
            </a:lvl1pPr>
            <a:lvl2pPr marL="357542" indent="0">
              <a:buNone/>
              <a:defRPr>
                <a:solidFill>
                  <a:schemeClr val="bg1"/>
                </a:solidFill>
              </a:defRPr>
            </a:lvl2pPr>
            <a:lvl3pPr marL="719982" indent="0">
              <a:buNone/>
              <a:defRPr>
                <a:solidFill>
                  <a:schemeClr val="bg1"/>
                </a:solidFill>
              </a:defRPr>
            </a:lvl3pPr>
            <a:lvl4pPr marL="1081424" indent="0">
              <a:buNone/>
              <a:defRPr>
                <a:solidFill>
                  <a:schemeClr val="bg1"/>
                </a:solidFill>
              </a:defRPr>
            </a:lvl4pPr>
            <a:lvl5pPr marL="143996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insert date</a:t>
            </a:r>
          </a:p>
        </p:txBody>
      </p:sp>
      <p:pic>
        <p:nvPicPr>
          <p:cNvPr id="3" name="Picture 2" descr="Icon&#10;&#10;Description automatically generated with medium confidence">
            <a:extLst>
              <a:ext uri="{FF2B5EF4-FFF2-40B4-BE49-F238E27FC236}">
                <a16:creationId xmlns:a16="http://schemas.microsoft.com/office/drawing/2014/main" id="{81F87534-B1D7-C46B-9E66-8AC88439308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5064" y="0"/>
            <a:ext cx="1499542" cy="15004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8867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/SPAD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0AC59E1C-A015-4BA4-AB7D-EC00F37B815F}"/>
              </a:ext>
            </a:extLst>
          </p:cNvPr>
          <p:cNvSpPr/>
          <p:nvPr userDrawn="1"/>
        </p:nvSpPr>
        <p:spPr bwMode="auto">
          <a:xfrm>
            <a:off x="365126" y="1307574"/>
            <a:ext cx="1806576" cy="1396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2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600" b="1">
                <a:solidFill>
                  <a:schemeClr val="tx2"/>
                </a:solidFill>
              </a:rPr>
              <a:t>Objectives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EBA022-30B3-B17F-5D7C-3A3D869D35FA}"/>
              </a:ext>
            </a:extLst>
          </p:cNvPr>
          <p:cNvSpPr>
            <a:spLocks/>
          </p:cNvSpPr>
          <p:nvPr userDrawn="1"/>
        </p:nvSpPr>
        <p:spPr bwMode="auto">
          <a:xfrm>
            <a:off x="365126" y="2778690"/>
            <a:ext cx="1806576" cy="1396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2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600" b="1">
                <a:solidFill>
                  <a:schemeClr val="tx2"/>
                </a:solidFill>
              </a:rPr>
              <a:t>Key questions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F5A742C-A049-77AC-C2E5-4272D118CC96}"/>
              </a:ext>
            </a:extLst>
          </p:cNvPr>
          <p:cNvSpPr>
            <a:spLocks/>
          </p:cNvSpPr>
          <p:nvPr userDrawn="1"/>
        </p:nvSpPr>
        <p:spPr bwMode="auto">
          <a:xfrm>
            <a:off x="365126" y="4249806"/>
            <a:ext cx="1806576" cy="1396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2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600" b="1">
                <a:solidFill>
                  <a:schemeClr val="tx2"/>
                </a:solidFill>
              </a:rPr>
              <a:t>Next steps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6507E6-44A7-B4B5-33F1-9F0C0DC0FDE1}"/>
              </a:ext>
            </a:extLst>
          </p:cNvPr>
          <p:cNvSpPr/>
          <p:nvPr userDrawn="1"/>
        </p:nvSpPr>
        <p:spPr bwMode="auto">
          <a:xfrm>
            <a:off x="365126" y="5720922"/>
            <a:ext cx="1806576" cy="3633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600" b="1">
                <a:solidFill>
                  <a:schemeClr val="tx2"/>
                </a:solidFill>
              </a:rPr>
              <a:t>Owner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773ECA-2D04-B6E9-1FB4-377F08AA5D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76886-926E-8975-E95D-5BCD6F82EE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E9B4D-B613-11AE-72F8-5A0C3EBFD95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46B58B4-0D72-4C8B-9355-854FB5782278}" type="datetime4">
              <a:rPr lang="en-GB" smtClean="0"/>
              <a:t>04 March 2025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5ABB6F2-78D4-BCC3-D950-5FAF7FCB8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6" y="242888"/>
            <a:ext cx="7554912" cy="430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topic / paper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A46E8B4-4C83-8DD1-80BB-CC03BD24AFC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7554913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E19B5E4-F2A8-7F44-855D-F41DDE3B3D9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72450" y="694948"/>
            <a:ext cx="3649661" cy="352801"/>
          </a:xfrm>
        </p:spPr>
        <p:txBody>
          <a:bodyPr lIns="0" tIns="0" rIns="0" bIns="18000" anchor="b" anchorCtr="0">
            <a:noAutofit/>
          </a:bodyPr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insert date of session 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472F201F-277F-F24E-085D-8160B5FF4C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5126" y="1777158"/>
            <a:ext cx="1695450" cy="926921"/>
          </a:xfrm>
          <a:prstGeom prst="rect">
            <a:avLst/>
          </a:prstGeom>
          <a:noFill/>
          <a:ln>
            <a:noFill/>
          </a:ln>
        </p:spPr>
        <p:txBody>
          <a:bodyPr lIns="72000" tIns="0" rIns="0" bIns="0" anchor="ctr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200">
                <a:solidFill>
                  <a:schemeClr val="bg2"/>
                </a:solidFill>
              </a:defRPr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Up to 5 clear, focused objectives </a:t>
            </a:r>
            <a:br>
              <a:rPr lang="en-US"/>
            </a:br>
            <a:r>
              <a:rPr lang="en-US"/>
              <a:t>(</a:t>
            </a:r>
            <a:r>
              <a:rPr lang="en-US" err="1"/>
              <a:t>i</a:t>
            </a:r>
            <a:r>
              <a:rPr lang="en-US"/>
              <a:t>) for decision, </a:t>
            </a:r>
            <a:br>
              <a:rPr lang="en-US"/>
            </a:br>
            <a:r>
              <a:rPr lang="en-US"/>
              <a:t>(ii) for input </a:t>
            </a:r>
            <a:br>
              <a:rPr lang="en-US"/>
            </a:br>
            <a:r>
              <a:rPr lang="en-US"/>
              <a:t>(iii) for awareness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D6FC89-B057-E6C5-C8EA-1FC8CB31B6CA}"/>
              </a:ext>
            </a:extLst>
          </p:cNvPr>
          <p:cNvSpPr/>
          <p:nvPr userDrawn="1"/>
        </p:nvSpPr>
        <p:spPr bwMode="auto">
          <a:xfrm>
            <a:off x="8172450" y="242888"/>
            <a:ext cx="3654425" cy="452059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54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800" b="1" kern="0">
                <a:solidFill>
                  <a:schemeClr val="tx2"/>
                </a:solidFill>
              </a:rPr>
              <a:t>Session date: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B166E02B-F260-FEAF-DDEB-67922AA11E6E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365126" y="3337172"/>
            <a:ext cx="1695450" cy="838023"/>
          </a:xfrm>
          <a:prstGeom prst="rect">
            <a:avLst/>
          </a:prstGeom>
          <a:noFill/>
          <a:ln>
            <a:noFill/>
          </a:ln>
        </p:spPr>
        <p:txBody>
          <a:bodyPr lIns="72000" tIns="0" rIns="0" bIns="0" anchor="ctr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200">
                <a:solidFill>
                  <a:schemeClr val="bg2"/>
                </a:solidFill>
              </a:defRPr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Up to 5 key questions to be addressed at the meeting</a:t>
            </a: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9EA22563-2363-AB1F-DC9F-7A5457933645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82C5C591-14F5-449A-187A-1D9A683E961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260405" y="1307574"/>
            <a:ext cx="9557738" cy="1396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144000" rIns="0" bIns="72000" anchor="t" anchorCtr="0">
            <a:noAutofit/>
          </a:bodyPr>
          <a:lstStyle>
            <a:lvl1pPr marL="342900" indent="-342900">
              <a:spcBef>
                <a:spcPts val="300"/>
              </a:spcBef>
              <a:spcAft>
                <a:spcPts val="300"/>
              </a:spcAft>
              <a:buSzPct val="100000"/>
              <a:buFont typeface="+mj-lt"/>
              <a:buAutoNum type="arabicPeriod"/>
              <a:defRPr sz="1200"/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DECISION: To seek X’s [single point accountable decision maker] decision to implement A</a:t>
            </a:r>
            <a:br>
              <a:rPr lang="en-US"/>
            </a:br>
            <a:r>
              <a:rPr lang="en-US"/>
              <a:t>INPUT: To receive input to the proposed plan for B</a:t>
            </a:r>
            <a:br>
              <a:rPr lang="en-US"/>
            </a:br>
            <a:r>
              <a:rPr lang="en-US"/>
              <a:t>AWARENESS: To update XXX regarding C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54077D3A-2E14-68B6-5E16-413475F36C3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260405" y="2778690"/>
            <a:ext cx="9557738" cy="1396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144000" rIns="0" bIns="72000" anchor="t" anchorCtr="0">
            <a:noAutofit/>
          </a:bodyPr>
          <a:lstStyle>
            <a:lvl1pPr marL="342900" indent="-342900">
              <a:spcBef>
                <a:spcPts val="300"/>
              </a:spcBef>
              <a:spcAft>
                <a:spcPts val="300"/>
              </a:spcAft>
              <a:buSzPct val="100000"/>
              <a:buFont typeface="+mj-lt"/>
              <a:buAutoNum type="arabicPeriod"/>
              <a:defRPr sz="1200"/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Does XXX have further input on the proposals set out or require additional information?</a:t>
            </a:r>
            <a:br>
              <a:rPr lang="en-US"/>
            </a:br>
            <a:r>
              <a:rPr lang="en-US"/>
              <a:t>Is XXX supportive of the recommendation to x, y, z?</a:t>
            </a:r>
            <a:br>
              <a:rPr lang="en-US"/>
            </a:br>
            <a:r>
              <a:rPr lang="en-US"/>
              <a:t>Does XXX support the approach outlined to x, y, z?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5DE7D720-AF89-6DE4-D2E5-33C7B01B7E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260405" y="4249806"/>
            <a:ext cx="9557738" cy="1396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144000" rIns="0" bIns="72000" anchor="t" anchorCtr="0">
            <a:noAutofit/>
          </a:bodyPr>
          <a:lstStyle>
            <a:lvl1pPr marL="342900" indent="-342900">
              <a:spcBef>
                <a:spcPts val="300"/>
              </a:spcBef>
              <a:spcAft>
                <a:spcPts val="300"/>
              </a:spcAft>
              <a:buSzPct val="100000"/>
              <a:buFont typeface="+mj-lt"/>
              <a:buAutoNum type="arabicPeriod"/>
              <a:defRPr sz="1200"/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Key steps following XXX review / decision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8C53FB3B-975B-80D5-29B3-81DC27DCAC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260405" y="5720922"/>
            <a:ext cx="9557738" cy="3633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36000" rIns="0" bIns="36000" anchor="ctr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None/>
              <a:defRPr sz="1200"/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Single person accountable for this topic / paper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440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000430-8A32-4EA0-BAD1-A7727B812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42794-638D-4328-B0BC-C610FB243ADC}" type="datetime4">
              <a:rPr lang="en-GB" smtClean="0"/>
              <a:t>04 March 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06E0BB-62AD-47AF-909C-4F33FB561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CEE5C-8451-457A-BD36-F438731DB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1071252-BD8E-4D3D-BF35-8427544DDF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3176" y="242888"/>
            <a:ext cx="6712112" cy="5848350"/>
          </a:xfrm>
        </p:spPr>
        <p:txBody>
          <a:bodyPr lIns="0" tIns="180000" rIns="0" bIns="180000" anchor="t">
            <a:noAutofit/>
          </a:bodyPr>
          <a:lstStyle>
            <a:lvl1pPr marL="720000" indent="-720000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SzPct val="100000"/>
              <a:buFont typeface="+mj-lt"/>
              <a:buAutoNum type="arabicPeriod"/>
              <a:defRPr sz="2800"/>
            </a:lvl1pPr>
            <a:lvl2pPr marL="814742" indent="-457200">
              <a:buClr>
                <a:schemeClr val="tx2"/>
              </a:buClr>
              <a:buFont typeface="+mj-lt"/>
              <a:buAutoNum type="arabicPeriod"/>
              <a:defRPr/>
            </a:lvl2pPr>
            <a:lvl3pPr marL="1177182" indent="-457200">
              <a:buClr>
                <a:schemeClr val="tx2"/>
              </a:buClr>
              <a:buFont typeface="+mj-lt"/>
              <a:buAutoNum type="arabicPeriod"/>
              <a:defRPr/>
            </a:lvl3pPr>
            <a:lvl4pPr>
              <a:buClr>
                <a:schemeClr val="tx2"/>
              </a:buClr>
              <a:buFont typeface="+mj-lt"/>
              <a:buAutoNum type="arabicPeriod"/>
              <a:defRPr/>
            </a:lvl4pPr>
            <a:lvl5pPr>
              <a:buClr>
                <a:schemeClr val="tx2"/>
              </a:buClr>
              <a:buFont typeface="+mj-lt"/>
              <a:buAutoNum type="arabicPeriod"/>
              <a:defRPr/>
            </a:lvl5pPr>
          </a:lstStyle>
          <a:p>
            <a:pPr lvl="0"/>
            <a:r>
              <a:rPr lang="en-GB"/>
              <a:t>Agenda point 1, add text here.</a:t>
            </a:r>
            <a:br>
              <a:rPr lang="en-GB"/>
            </a:br>
            <a:r>
              <a:rPr lang="en-GB"/>
              <a:t>Agenda point 2, add text here.</a:t>
            </a:r>
            <a:br>
              <a:rPr lang="en-GB"/>
            </a:br>
            <a:r>
              <a:rPr lang="en-GB"/>
              <a:t>Agenda point 3, add text here.</a:t>
            </a:r>
            <a:br>
              <a:rPr lang="en-GB"/>
            </a:br>
            <a:r>
              <a:rPr lang="en-GB"/>
              <a:t>Agenda point 4, add text here.</a:t>
            </a:r>
            <a:br>
              <a:rPr lang="en-GB"/>
            </a:br>
            <a:r>
              <a:rPr lang="en-GB"/>
              <a:t>Agenda point 5, add text here.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30E13A-9E76-B161-1416-CBE84BD22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6" y="242888"/>
            <a:ext cx="4748050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202868D-ACDF-6434-3575-872690D6A7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4748050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674B05C-AADA-DE64-7CCE-6E374DE8A947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306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DD48070-D695-60C2-898C-9832D9369B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5125" y="1311162"/>
            <a:ext cx="11460164" cy="4484800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tIns="1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enter TEXT content ONLY.</a:t>
            </a:r>
            <a:br>
              <a:rPr lang="en-US"/>
            </a:br>
            <a:r>
              <a:rPr lang="en-US"/>
              <a:t>If text content appears outside of grey holder please reduce the size of the font.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5125" y="5792438"/>
            <a:ext cx="11460164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1B731B-8FAA-4A1B-8740-D7002967C1C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04 March 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84BE9-25CA-45B1-9061-9DCABA70A1E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F0296A1-E119-4AEC-80A5-65FD719F963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8C0D48C-007D-FEEC-D1DF-C0089187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F6E4BF1-5B10-6CC3-60CB-FA773CAB8A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99DCD39-6F77-D442-9C41-7FE9A4CBB7FE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816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mple-Icons-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404154" cy="86518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2CCDA4-D437-6B48-8BBD-CAC30F281160}"/>
              </a:ext>
            </a:extLst>
          </p:cNvPr>
          <p:cNvSpPr/>
          <p:nvPr userDrawn="1"/>
        </p:nvSpPr>
        <p:spPr>
          <a:xfrm>
            <a:off x="11444644" y="6404977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BA3B713D-1FBB-0E4F-91D0-D2B735266E79}" type="slidenum">
              <a:rPr lang="en-GB" sz="1200" smtClean="0">
                <a:solidFill>
                  <a:schemeClr val="accent6"/>
                </a:solidFill>
              </a:rPr>
              <a:pPr algn="r"/>
              <a:t>‹#›</a:t>
            </a:fld>
            <a:endParaRPr lang="en-GB" sz="1200">
              <a:solidFill>
                <a:schemeClr val="accent6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91C7AB-7F8B-2041-80C3-EE781F24E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2000" y="6336000"/>
            <a:ext cx="113760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741F68A-44AA-5742-B124-91614CFD1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3058" y="3175160"/>
            <a:ext cx="1047157" cy="102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68E66E-4300-C34D-B490-E2E6A73E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3058" y="1811216"/>
            <a:ext cx="1047157" cy="102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37980B-A75B-014B-A7A8-965882204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34525" y="1811216"/>
            <a:ext cx="1047157" cy="102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B5FF7D-C2EF-9E4C-A4CF-A835052E5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85992" y="1811216"/>
            <a:ext cx="1047157" cy="102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7481C1-F4F0-BE4E-B991-152BB9620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37459" y="1811216"/>
            <a:ext cx="1047157" cy="102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BC860F-BE8A-634D-9A96-33CE6D96B9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88926" y="1811216"/>
            <a:ext cx="1047157" cy="102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A913FF-786C-1944-BF18-E9AB064B3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40393" y="1811216"/>
            <a:ext cx="1047157" cy="102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22D839-E390-8340-B649-B4FC5A6CF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91860" y="1811216"/>
            <a:ext cx="1047157" cy="102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640EE3D-EEFC-874A-A65B-DDDE03FC3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3327" y="1811216"/>
            <a:ext cx="1047157" cy="102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667BF2-B8EF-D949-9F15-FC3B3099A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94794" y="1811216"/>
            <a:ext cx="1047157" cy="102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201170-3375-514F-99C2-E37C69039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46258" y="1811216"/>
            <a:ext cx="1047157" cy="102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18572B-1544-A043-9B02-7AB01C90C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34525" y="3175160"/>
            <a:ext cx="1047157" cy="102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8D2BEC2-9D68-CC4D-A04A-BB949A02D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85992" y="3175160"/>
            <a:ext cx="1047157" cy="102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7415083-D44F-FE40-A8D1-7BFAC700D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37459" y="3175160"/>
            <a:ext cx="1047157" cy="102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E67BC68-4FB2-EE4A-A33E-6A7AF0CF4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88926" y="3175160"/>
            <a:ext cx="1047157" cy="102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277C142-7A53-7A4A-A8FB-FBF33048E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40393" y="3175160"/>
            <a:ext cx="1047157" cy="102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DC5831-BE66-5045-87AF-18EBDF027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91860" y="3175160"/>
            <a:ext cx="1047157" cy="102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B65DE4-B016-474E-A1C1-495957C7C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3327" y="3175160"/>
            <a:ext cx="1047157" cy="102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8B3AA15-3E6B-C347-B0BE-F416C5684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94794" y="3175160"/>
            <a:ext cx="1047157" cy="102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C0924D-A95B-1E43-84A3-825886C48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46258" y="3175160"/>
            <a:ext cx="1047157" cy="102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6737CC-78B4-0C46-99B9-341CFA60E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3058" y="4539104"/>
            <a:ext cx="1047157" cy="102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2455CAA-C332-E746-A62B-4F86F892F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34525" y="4539104"/>
            <a:ext cx="1047157" cy="102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F322EA-8B44-2C46-9412-34692FAFE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85992" y="4539104"/>
            <a:ext cx="1047157" cy="102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DB462B7-0B7F-EA46-9EFF-D26991D230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37459" y="4539104"/>
            <a:ext cx="1047157" cy="102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F522785-C8F3-734E-AF20-487FED2CE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88926" y="4539104"/>
            <a:ext cx="1047157" cy="102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98AD1D6-A541-1941-8B56-2FF093676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40393" y="4539104"/>
            <a:ext cx="1047157" cy="102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44F750-124C-F246-BCDD-67595B93D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91860" y="4539104"/>
            <a:ext cx="1047157" cy="102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5499656-96AE-C649-B3C1-81D5C6F60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3327" y="4539104"/>
            <a:ext cx="1047157" cy="102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3150134-3C23-2A41-8EC0-2D0F308CD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94794" y="4539104"/>
            <a:ext cx="1047157" cy="102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A542EAC-EEE9-2748-9DAC-6986FFF63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46258" y="4539104"/>
            <a:ext cx="1047157" cy="102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1CDB1A-8B42-520A-323D-5D120AA42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9220370" y="244040"/>
            <a:ext cx="3064672" cy="18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9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5125" y="5792438"/>
            <a:ext cx="11460163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151742-951B-4B8B-93F8-F6814A0074E2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397F4CD0-83C1-4C99-A2BD-6DA4A1CC9D00}" type="datetime4">
              <a:rPr lang="en-GB" smtClean="0"/>
              <a:t>04 March 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4920F6-7DEA-40DB-B124-F0789E56046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DB722-CBB2-49EC-937E-10206DEB6BD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E53DDB-FDB6-66D3-FC50-5426FF978D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5125" y="1303338"/>
            <a:ext cx="11460163" cy="4489450"/>
          </a:xfrm>
        </p:spPr>
        <p:txBody>
          <a:bodyPr lIns="0" tIns="180000" rIns="0" bIns="1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enter TEXT content ONLY. </a:t>
            </a:r>
            <a:br>
              <a:rPr lang="en-US"/>
            </a:br>
            <a:r>
              <a:rPr lang="en-US"/>
              <a:t>If text content appears too large please reduce the size of this font.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A7A86B9-637F-F18A-3604-5A44F7C44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A89E078-B97D-529E-FF83-DF5AD69D51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2D601A5-6CEE-D258-CCEB-85D1BB27BD87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045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65456" y="1303338"/>
            <a:ext cx="11460701" cy="399600"/>
          </a:xfrm>
          <a:prstGeom prst="rect">
            <a:avLst/>
          </a:prstGeom>
        </p:spPr>
        <p:txBody>
          <a:bodyPr lIns="0" tIns="72000" rIns="0" bIns="72000"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</a:defRPr>
            </a:lvl1pPr>
            <a:lvl2pPr marL="361942" indent="0">
              <a:buNone/>
              <a:defRPr/>
            </a:lvl2pPr>
            <a:lvl3pPr marL="711182" indent="0">
              <a:buNone/>
              <a:defRPr/>
            </a:lvl3pPr>
            <a:lvl4pPr marL="1087939" indent="0">
              <a:buNone/>
              <a:defRPr/>
            </a:lvl4pPr>
            <a:lvl5pPr marL="1473163" indent="0">
              <a:buNone/>
              <a:defRPr/>
            </a:lvl5pPr>
          </a:lstStyle>
          <a:p>
            <a:pPr lvl="0"/>
            <a:r>
              <a:rPr lang="en-GB"/>
              <a:t>Click to enter subheading text 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5125" y="5792438"/>
            <a:ext cx="11460164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475D1F-3C7D-443F-9C73-9160E439AE1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5C36D2BF-D8B1-4705-ABD7-209D78E9EBFF}" type="datetime4">
              <a:rPr lang="en-GB" smtClean="0"/>
              <a:t>04 March 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10FAE2-40C5-48E8-A896-0682681B6AC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F230C5-C173-4CDF-8F46-DDF8D7240B6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E07AE8-19F2-04D9-93C9-C4F2357C2A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5125" y="1702938"/>
            <a:ext cx="11460163" cy="4089850"/>
          </a:xfrm>
        </p:spPr>
        <p:txBody>
          <a:bodyPr lIns="0" tIns="180000" rIns="0" bIns="1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TEXT content ONLY.</a:t>
            </a:r>
            <a:br>
              <a:rPr lang="en-US"/>
            </a:br>
            <a:r>
              <a:rPr lang="en-US"/>
              <a:t>If text content appears too large please reduce the size of the font.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4BDB392-CCE1-B2F2-5843-4AF9AE7D4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9D93444-D1FE-4C3C-7B81-D2693144C1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45A9796-316D-7A43-F981-F6A071B72BBE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308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4152BBA-B0F3-390F-177B-A659A0DA6DD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72451" y="1303338"/>
            <a:ext cx="3652838" cy="4477804"/>
          </a:xfrm>
          <a:prstGeom prst="roundRect">
            <a:avLst>
              <a:gd name="adj" fmla="val 458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TEXT content ONLY. </a:t>
            </a:r>
            <a:br>
              <a:rPr lang="en-US"/>
            </a:br>
            <a:r>
              <a:rPr lang="en-US"/>
              <a:t>If text content appears outside of the grey placeholder please reduce the size of the font.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172451" y="5791943"/>
            <a:ext cx="3652837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01A55F3-CAC9-450A-8B8C-0D0326082407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39AF67FF-E09E-42E7-8CF4-0C88178FECBB}" type="datetime4">
              <a:rPr lang="en-GB" smtClean="0"/>
              <a:t>04 March 2025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6F4AF4-B7CB-44A2-A774-A5EE13FDE7C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A690446-B95A-4BA4-8B97-68649C262B11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365125" y="5791943"/>
            <a:ext cx="7554913" cy="299295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43D66-CBAC-8A3C-D941-445E2D7EFC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5125" y="1303338"/>
            <a:ext cx="7554913" cy="4478337"/>
          </a:xfrm>
        </p:spPr>
        <p:txBody>
          <a:bodyPr lIns="0" tIns="234000" rIns="0" bIns="1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enter TEXT content ONLY.</a:t>
            </a:r>
            <a:br>
              <a:rPr lang="en-US"/>
            </a:br>
            <a:r>
              <a:rPr lang="en-US"/>
              <a:t>If text content appears too large please reduce the size of the font.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C40724D-5874-C573-BE68-E74D3056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DDC75F0-FC33-50C5-4836-14CADF87FA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ED293B4-51DD-6A15-3268-DC88E0FC951D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223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4152BBA-B0F3-390F-177B-A659A0DA6DD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5125" y="1303338"/>
            <a:ext cx="3652838" cy="4477804"/>
          </a:xfrm>
          <a:prstGeom prst="roundRect">
            <a:avLst>
              <a:gd name="adj" fmla="val 4585"/>
            </a:avLst>
          </a:pr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 content ONLY. </a:t>
            </a:r>
            <a:br>
              <a:rPr lang="en-US"/>
            </a:br>
            <a:r>
              <a:rPr lang="en-US"/>
              <a:t>If text content appears outside of the grey placeholder please reduce the size of the font.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365125" y="5791943"/>
            <a:ext cx="3652837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01A55F3-CAC9-450A-8B8C-0D0326082407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39AF67FF-E09E-42E7-8CF4-0C88178FECBB}" type="datetime4">
              <a:rPr lang="en-GB" smtClean="0"/>
              <a:t>04 March 2025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6F4AF4-B7CB-44A2-A774-A5EE13FDE7C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A690446-B95A-4BA4-8B97-68649C262B11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4270374" y="5791943"/>
            <a:ext cx="7554913" cy="299295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43D66-CBAC-8A3C-D941-445E2D7EFC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70374" y="1303338"/>
            <a:ext cx="7554913" cy="4478337"/>
          </a:xfrm>
        </p:spPr>
        <p:txBody>
          <a:bodyPr lIns="252000" tIns="234000" rIns="0" bIns="1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enter TEXT content ONLY.</a:t>
            </a:r>
            <a:br>
              <a:rPr lang="en-US"/>
            </a:br>
            <a:r>
              <a:rPr lang="en-US"/>
              <a:t>If text content appears too large please reduce the size of the font.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C40724D-5874-C573-BE68-E74D3056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DDC75F0-FC33-50C5-4836-14CADF87FA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ED293B4-51DD-6A15-3268-DC88E0FC951D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7107491-B576-4FBA-DF55-410D54CA7B16}"/>
              </a:ext>
            </a:extLst>
          </p:cNvPr>
          <p:cNvSpPr/>
          <p:nvPr userDrawn="1"/>
        </p:nvSpPr>
        <p:spPr>
          <a:xfrm>
            <a:off x="4017963" y="1820564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506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1A35D6C9-1CA0-9878-3F7C-4F790C689C5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23000" y="1303338"/>
            <a:ext cx="5602288" cy="4488605"/>
          </a:xfrm>
          <a:prstGeom prst="roundRect">
            <a:avLst>
              <a:gd name="adj" fmla="val 42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tIns="10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enter TEXT content ONLY.</a:t>
            </a:r>
            <a:br>
              <a:rPr lang="en-US"/>
            </a:br>
            <a:r>
              <a:rPr lang="en-US"/>
              <a:t>If text appears outside of grey placeholder please reduce the size of the font.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637B329-27DE-51CE-F4B6-EB1199B2177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5125" y="1303338"/>
            <a:ext cx="5601600" cy="4488605"/>
          </a:xfrm>
          <a:prstGeom prst="roundRect">
            <a:avLst>
              <a:gd name="adj" fmla="val 391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tIns="10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enter TEXT content ONLY.</a:t>
            </a:r>
            <a:br>
              <a:rPr lang="en-US"/>
            </a:br>
            <a:r>
              <a:rPr lang="en-US"/>
              <a:t>If text appears outside of grey placeholder please reduce the size of the font.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65125" y="5791943"/>
            <a:ext cx="5607050" cy="299295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6216325" y="5792438"/>
            <a:ext cx="5608963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E3DBB-00A9-4F08-A07C-9ED9733E007D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D2390426-9D2D-4F00-A428-511448A9836C}" type="datetime4">
              <a:rPr lang="en-GB" smtClean="0"/>
              <a:t>04 March 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37A7E-4BE8-4B01-BC5B-6FE33BA2DB0A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87596A-DFCB-4141-B4D9-E8297363009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ED8B1503-3382-4C3A-A672-A88D048E0DA0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532525" y="1454538"/>
            <a:ext cx="5266800" cy="781200"/>
          </a:xfrm>
          <a:prstGeom prst="rect">
            <a:avLst/>
          </a:prstGeom>
        </p:spPr>
        <p:txBody>
          <a:bodyPr wrap="square" lIns="0" tIns="72000" rIns="0" bIns="72000"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enter</a:t>
            </a:r>
            <a:br>
              <a:rPr lang="en-GB"/>
            </a:br>
            <a:r>
              <a:rPr lang="en-GB"/>
              <a:t>subheading text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CC1C57B-5831-4901-8605-655DBB075B25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6391644" y="1454538"/>
            <a:ext cx="5265000" cy="781200"/>
          </a:xfrm>
          <a:prstGeom prst="rect">
            <a:avLst/>
          </a:prstGeom>
        </p:spPr>
        <p:txBody>
          <a:bodyPr wrap="square" lIns="0" tIns="72000" rIns="0" bIns="72000"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enter</a:t>
            </a:r>
            <a:br>
              <a:rPr lang="en-GB"/>
            </a:br>
            <a:r>
              <a:rPr lang="en-GB"/>
              <a:t>subheading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B8AF01B-B7EE-69F0-3113-1E07C2D58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A10D87C1-85C7-40B7-3EF5-0997E04A30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0DBE383-AB10-CC3B-D342-10443E02C937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239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, Title and Subtitle (16x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/>
          <p:cNvSpPr>
            <a:spLocks noGrp="1" noChangeAspect="1"/>
          </p:cNvSpPr>
          <p:nvPr>
            <p:ph type="media" sz="quarter" idx="12" hasCustomPrompt="1"/>
          </p:nvPr>
        </p:nvSpPr>
        <p:spPr>
          <a:xfrm>
            <a:off x="2106790" y="1303338"/>
            <a:ext cx="7978421" cy="4487862"/>
          </a:xfrm>
          <a:prstGeom prst="roundRect">
            <a:avLst>
              <a:gd name="adj" fmla="val 381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108000" tIns="1008000">
            <a:noAutofit/>
          </a:bodyPr>
          <a:lstStyle>
            <a:lvl1pPr marL="0" indent="0" algn="ctr"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on the film icon to insert video]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F92204-289D-4897-A24D-92B4E89E417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E42D3BA-5EF1-4DB6-ACB2-E19A79A4A64E}" type="datetime4">
              <a:rPr lang="en-GB" smtClean="0"/>
              <a:t>04 March 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8A5764-43D8-49B1-8CCF-1E44D258B4F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A25ACE-65A6-48E3-AD24-12A240BC4B4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F9DC526-9754-7DE6-EAC5-B9EB6B6E3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9C0347F-097D-6010-8D87-88D141F8B2F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123D2E9-B2C7-255F-E578-0BCEF8C8BF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5125" y="5792438"/>
            <a:ext cx="11460163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3180677-148E-F381-0168-9327D51EF5CE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691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Widescreen (16x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344A2-1C9C-FB10-07A8-CED6CF0274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Media Placeholder 5"/>
          <p:cNvSpPr>
            <a:spLocks noGrp="1" noChangeAspect="1"/>
          </p:cNvSpPr>
          <p:nvPr>
            <p:ph type="media" sz="quarter" idx="12" hasCustomPrompt="1"/>
          </p:nvPr>
        </p:nvSpPr>
        <p:spPr>
          <a:xfrm>
            <a:off x="242888" y="242888"/>
            <a:ext cx="11352439" cy="6384013"/>
          </a:xfrm>
          <a:prstGeom prst="roundRect">
            <a:avLst>
              <a:gd name="adj" fmla="val 272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108000" tIns="108000" bIns="1224000" anchor="ctr">
            <a:noAutofit/>
          </a:bodyPr>
          <a:lstStyle>
            <a:lvl1pPr marL="0" indent="0" algn="ctr">
              <a:buNone/>
              <a:defRPr sz="22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on the film icon to insert video]</a:t>
            </a:r>
          </a:p>
        </p:txBody>
      </p:sp>
    </p:spTree>
    <p:extLst>
      <p:ext uri="{BB962C8B-B14F-4D97-AF65-F5344CB8AC3E}">
        <p14:creationId xmlns:p14="http://schemas.microsoft.com/office/powerpoint/2010/main" val="293677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8172451" y="1303338"/>
            <a:ext cx="3652838" cy="4787862"/>
          </a:xfrm>
          <a:prstGeom prst="roundRect">
            <a:avLst>
              <a:gd name="adj" fmla="val 47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180000" tIns="576000" bIns="72000" anchor="ctr">
            <a:noAutofit/>
          </a:bodyPr>
          <a:lstStyle>
            <a:lvl1pPr marL="0" indent="0" algn="ctr">
              <a:buNone/>
              <a:defRPr sz="20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[The image can then be scaled within the frame by using the ‘Crop’ feature in the ‘Picture Format’ tab of the ribbon.</a:t>
            </a:r>
            <a:r>
              <a:rPr lang="en-US"/>
              <a:t> Right click on image to add/edit alt text</a:t>
            </a:r>
            <a:r>
              <a:rPr lang="en-GB"/>
              <a:t>]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304101"/>
            <a:ext cx="7554913" cy="4490737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359991" indent="-359991">
              <a:buClr>
                <a:schemeClr val="tx2"/>
              </a:buClr>
              <a:buFont typeface="Arial" panose="020B0604020202020204" pitchFamily="34" charset="0"/>
              <a:buChar char="•"/>
              <a:defRPr/>
            </a:lvl1pPr>
            <a:lvl2pPr marL="71753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2pPr>
            <a:lvl3pPr marL="107997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3pPr>
            <a:lvl4pPr marL="144141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4pPr>
            <a:lvl5pPr marL="179995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GB"/>
              <a:t>Click to enter text content.</a:t>
            </a:r>
            <a:br>
              <a:rPr lang="en-GB"/>
            </a:br>
            <a:r>
              <a:rPr lang="en-US"/>
              <a:t>If text content appears too large please reduce the size of the font.</a:t>
            </a:r>
            <a:endParaRPr lang="en-GB"/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1E8257-6B8C-4088-985E-4C3DCEE9DEB1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E018087B-459D-4729-B449-CCF6702E8E13}" type="datetime4">
              <a:rPr lang="en-GB" smtClean="0"/>
              <a:t>04 March 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02AE1-2317-4E5A-B166-4104FA8F071A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B4A4D5-34F7-4B9E-9971-87C022586B1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9C632-48DD-68F1-C98B-0AA2BE39A14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5" y="5792400"/>
            <a:ext cx="7555231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357542" indent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19982" indent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81424" indent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439964" indent="0"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75B623F-E1ED-BC6F-EAB9-2F7C7BB5A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5B934E4-D94D-494D-8E16-6927D2105C4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4C03FD5-9F96-2D56-07D6-C43A8485D860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43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710E2EBD-4DBA-A411-89A3-C363C68F935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960792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710E2EBD-4DBA-A411-89A3-C363C68F93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303338"/>
            <a:ext cx="3652838" cy="4489062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0" indent="0">
              <a:buNone/>
              <a:defRPr sz="2200"/>
            </a:lvl1pPr>
          </a:lstStyle>
          <a:p>
            <a:pPr lvl="0"/>
            <a:r>
              <a:rPr lang="en-GB"/>
              <a:t>Click to enter text content.</a:t>
            </a:r>
            <a:br>
              <a:rPr lang="en-GB"/>
            </a:br>
            <a:r>
              <a:rPr lang="en-US"/>
              <a:t>If text content appears too large please reduce the size of the font.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120E7F-C0E1-48FE-9205-5741B91C8E6F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E9163369-E20E-4F1F-9100-6DD4DDB346C3}" type="datetime4">
              <a:rPr lang="en-GB" smtClean="0"/>
              <a:t>04 March 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C227CF-7C01-4C8F-A012-E6EC9EFFB1B0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D4743C-0184-4AE6-8901-D4C4FE13116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219C323-6E00-D14B-433A-AFFED48030D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70375" y="1303337"/>
            <a:ext cx="7554913" cy="4788000"/>
          </a:xfrm>
          <a:custGeom>
            <a:avLst/>
            <a:gdLst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26638 w 7554913"/>
              <a:gd name="connsiteY8" fmla="*/ 1402309 h 4788000"/>
              <a:gd name="connsiteX9" fmla="*/ 807326 w 7554913"/>
              <a:gd name="connsiteY9" fmla="*/ 937371 h 4788000"/>
              <a:gd name="connsiteX10" fmla="*/ 850924 w 7554913"/>
              <a:gd name="connsiteY10" fmla="*/ 893772 h 4788000"/>
              <a:gd name="connsiteX11" fmla="*/ 850924 w 7554913"/>
              <a:gd name="connsiteY11" fmla="*/ 639447 h 4788000"/>
              <a:gd name="connsiteX12" fmla="*/ 1360669 w 7554913"/>
              <a:gd name="connsiteY12" fmla="*/ 12872 h 4788000"/>
              <a:gd name="connsiteX13" fmla="*/ 1482160 w 7554913"/>
              <a:gd name="connsiteY13" fmla="*/ 815 h 4788000"/>
              <a:gd name="connsiteX14" fmla="*/ 1697038 w 7554913"/>
              <a:gd name="connsiteY14" fmla="*/ 815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5527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5527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5527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54913" h="4788000">
                <a:moveTo>
                  <a:pt x="1697038" y="0"/>
                </a:moveTo>
                <a:lnTo>
                  <a:pt x="7378379" y="0"/>
                </a:lnTo>
                <a:cubicBezTo>
                  <a:pt x="7475876" y="0"/>
                  <a:pt x="7554913" y="79037"/>
                  <a:pt x="7554913" y="176534"/>
                </a:cubicBezTo>
                <a:lnTo>
                  <a:pt x="7554913" y="4611466"/>
                </a:lnTo>
                <a:cubicBezTo>
                  <a:pt x="7554913" y="4708963"/>
                  <a:pt x="7475876" y="4788000"/>
                  <a:pt x="7378379" y="4788000"/>
                </a:cubicBezTo>
                <a:lnTo>
                  <a:pt x="176534" y="4788000"/>
                </a:lnTo>
                <a:cubicBezTo>
                  <a:pt x="79037" y="4788000"/>
                  <a:pt x="0" y="4708963"/>
                  <a:pt x="0" y="4611466"/>
                </a:cubicBezTo>
                <a:lnTo>
                  <a:pt x="0" y="1552711"/>
                </a:lnTo>
                <a:cubicBezTo>
                  <a:pt x="8759" y="1063964"/>
                  <a:pt x="590287" y="923198"/>
                  <a:pt x="807326" y="937371"/>
                </a:cubicBezTo>
                <a:cubicBezTo>
                  <a:pt x="836392" y="937371"/>
                  <a:pt x="850924" y="915573"/>
                  <a:pt x="850924" y="893772"/>
                </a:cubicBezTo>
                <a:lnTo>
                  <a:pt x="850924" y="639447"/>
                </a:lnTo>
                <a:cubicBezTo>
                  <a:pt x="850924" y="327898"/>
                  <a:pt x="1067897" y="71983"/>
                  <a:pt x="1360669" y="12872"/>
                </a:cubicBezTo>
                <a:lnTo>
                  <a:pt x="1482160" y="815"/>
                </a:lnTo>
                <a:lnTo>
                  <a:pt x="1697038" y="815"/>
                </a:lnTo>
                <a:lnTo>
                  <a:pt x="1697038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72000" tIns="216000" rIns="72000" bIns="72000" anchor="ctr">
            <a:noAutofit/>
          </a:bodyPr>
          <a:lstStyle>
            <a:lvl1pPr marL="0" indent="0" algn="ctr">
              <a:buNone/>
              <a:defRPr sz="22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</a:t>
            </a:r>
            <a:r>
              <a:rPr lang="en-GB"/>
              <a:t>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407D7-26D4-4453-5DC7-A7011EC7E21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6" y="5792400"/>
            <a:ext cx="3653156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357542" indent="0">
              <a:buNone/>
              <a:defRPr/>
            </a:lvl2pPr>
            <a:lvl3pPr marL="719982" indent="0">
              <a:buNone/>
              <a:defRPr/>
            </a:lvl3pPr>
            <a:lvl4pPr marL="1081424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2B84926-EEA3-D13A-C1FB-3FEC18A73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1464933-1F00-DED1-00C8-C81A38AE38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DCCF40-1773-437E-7AB4-DDD201CB4D42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111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303338"/>
            <a:ext cx="3652838" cy="4489062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0" indent="0">
              <a:buNone/>
              <a:defRPr sz="2200"/>
            </a:lvl1pPr>
          </a:lstStyle>
          <a:p>
            <a:pPr lvl="0"/>
            <a:r>
              <a:rPr lang="en-GB"/>
              <a:t>Click to enter text content.</a:t>
            </a:r>
            <a:br>
              <a:rPr lang="en-GB"/>
            </a:br>
            <a:r>
              <a:rPr lang="en-US"/>
              <a:t>If text content appears too large please reduce the size of the font.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120E7F-C0E1-48FE-9205-5741B91C8E6F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B729584D-3365-47B8-9AC0-24723AB0A2D0}" type="datetime4">
              <a:rPr lang="en-GB" smtClean="0"/>
              <a:t>04 March 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C227CF-7C01-4C8F-A012-E6EC9EFFB1B0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D4743C-0184-4AE6-8901-D4C4FE13116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8DB8D52-5A42-AF02-A231-C38CC50C6F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70375" y="1303337"/>
            <a:ext cx="7554913" cy="4787900"/>
          </a:xfrm>
          <a:custGeom>
            <a:avLst/>
            <a:gdLst>
              <a:gd name="connsiteX0" fmla="*/ 176482 w 7554913"/>
              <a:gd name="connsiteY0" fmla="*/ 0 h 4787900"/>
              <a:gd name="connsiteX1" fmla="*/ 7378431 w 7554913"/>
              <a:gd name="connsiteY1" fmla="*/ 0 h 4787900"/>
              <a:gd name="connsiteX2" fmla="*/ 7554913 w 7554913"/>
              <a:gd name="connsiteY2" fmla="*/ 176482 h 4787900"/>
              <a:gd name="connsiteX3" fmla="*/ 7554913 w 7554913"/>
              <a:gd name="connsiteY3" fmla="*/ 4611418 h 4787900"/>
              <a:gd name="connsiteX4" fmla="*/ 7378431 w 7554913"/>
              <a:gd name="connsiteY4" fmla="*/ 4787900 h 4787900"/>
              <a:gd name="connsiteX5" fmla="*/ 176482 w 7554913"/>
              <a:gd name="connsiteY5" fmla="*/ 4787900 h 4787900"/>
              <a:gd name="connsiteX6" fmla="*/ 0 w 7554913"/>
              <a:gd name="connsiteY6" fmla="*/ 4611418 h 4787900"/>
              <a:gd name="connsiteX7" fmla="*/ 0 w 7554913"/>
              <a:gd name="connsiteY7" fmla="*/ 2799479 h 4787900"/>
              <a:gd name="connsiteX8" fmla="*/ 3012 w 7554913"/>
              <a:gd name="connsiteY8" fmla="*/ 2763995 h 4787900"/>
              <a:gd name="connsiteX9" fmla="*/ 415133 w 7554913"/>
              <a:gd name="connsiteY9" fmla="*/ 2402680 h 4787900"/>
              <a:gd name="connsiteX10" fmla="*/ 415133 w 7554913"/>
              <a:gd name="connsiteY10" fmla="*/ 2385217 h 4787900"/>
              <a:gd name="connsiteX11" fmla="*/ 3012 w 7554913"/>
              <a:gd name="connsiteY11" fmla="*/ 2023907 h 4787900"/>
              <a:gd name="connsiteX12" fmla="*/ 0 w 7554913"/>
              <a:gd name="connsiteY12" fmla="*/ 1988423 h 4787900"/>
              <a:gd name="connsiteX13" fmla="*/ 0 w 7554913"/>
              <a:gd name="connsiteY13" fmla="*/ 176482 h 4787900"/>
              <a:gd name="connsiteX14" fmla="*/ 176482 w 7554913"/>
              <a:gd name="connsiteY14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54913" h="4787900">
                <a:moveTo>
                  <a:pt x="176482" y="0"/>
                </a:moveTo>
                <a:lnTo>
                  <a:pt x="7378431" y="0"/>
                </a:lnTo>
                <a:cubicBezTo>
                  <a:pt x="7475899" y="0"/>
                  <a:pt x="7554913" y="79014"/>
                  <a:pt x="7554913" y="176482"/>
                </a:cubicBezTo>
                <a:lnTo>
                  <a:pt x="7554913" y="4611418"/>
                </a:lnTo>
                <a:cubicBezTo>
                  <a:pt x="7554913" y="4708886"/>
                  <a:pt x="7475899" y="4787900"/>
                  <a:pt x="7378431" y="4787900"/>
                </a:cubicBezTo>
                <a:lnTo>
                  <a:pt x="176482" y="4787900"/>
                </a:lnTo>
                <a:cubicBezTo>
                  <a:pt x="79014" y="4787900"/>
                  <a:pt x="0" y="4708886"/>
                  <a:pt x="0" y="4611418"/>
                </a:cubicBezTo>
                <a:lnTo>
                  <a:pt x="0" y="2799479"/>
                </a:lnTo>
                <a:lnTo>
                  <a:pt x="3012" y="2763995"/>
                </a:lnTo>
                <a:cubicBezTo>
                  <a:pt x="35433" y="2581833"/>
                  <a:pt x="179824" y="2466853"/>
                  <a:pt x="415133" y="2402680"/>
                </a:cubicBezTo>
                <a:cubicBezTo>
                  <a:pt x="425612" y="2399188"/>
                  <a:pt x="425612" y="2388709"/>
                  <a:pt x="415133" y="2385217"/>
                </a:cubicBezTo>
                <a:cubicBezTo>
                  <a:pt x="179824" y="2321043"/>
                  <a:pt x="35433" y="2206068"/>
                  <a:pt x="3012" y="2023907"/>
                </a:cubicBezTo>
                <a:lnTo>
                  <a:pt x="0" y="1988423"/>
                </a:lnTo>
                <a:lnTo>
                  <a:pt x="0" y="176482"/>
                </a:lnTo>
                <a:cubicBezTo>
                  <a:pt x="0" y="79014"/>
                  <a:pt x="79014" y="0"/>
                  <a:pt x="1764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72000" tIns="216000" rIns="72000" bIns="72000" anchor="ctr">
            <a:noAutofit/>
          </a:bodyPr>
          <a:lstStyle>
            <a:lvl1pPr marL="0" indent="0" algn="ctr">
              <a:buNone/>
              <a:defRPr sz="22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</a:t>
            </a:r>
            <a:r>
              <a:rPr lang="en-GB"/>
              <a:t>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407D7-26D4-4453-5DC7-A7011EC7E21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6" y="5792400"/>
            <a:ext cx="3653156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357542" indent="0">
              <a:buNone/>
              <a:defRPr/>
            </a:lvl2pPr>
            <a:lvl3pPr marL="719982" indent="0">
              <a:buNone/>
              <a:defRPr/>
            </a:lvl3pPr>
            <a:lvl4pPr marL="1081424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744E32-9E6E-5A11-A7A0-D8AFCFEDB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9AF8F91-23D2-DD88-482D-7FAFF27C51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FB64EB2-7F66-5CCC-3945-F5156896877F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02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ample-Icons-Layout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90784B1-AA1E-DC4B-BEB4-EC05249AFE00}"/>
              </a:ext>
            </a:extLst>
          </p:cNvPr>
          <p:cNvSpPr txBox="1"/>
          <p:nvPr userDrawn="1"/>
        </p:nvSpPr>
        <p:spPr>
          <a:xfrm>
            <a:off x="4700954" y="423203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GB" sz="1200" b="1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2CCDA4-D437-6B48-8BBD-CAC30F281160}"/>
              </a:ext>
            </a:extLst>
          </p:cNvPr>
          <p:cNvSpPr/>
          <p:nvPr userDrawn="1"/>
        </p:nvSpPr>
        <p:spPr>
          <a:xfrm>
            <a:off x="11444644" y="6404977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BA3B713D-1FBB-0E4F-91D0-D2B735266E79}" type="slidenum">
              <a:rPr lang="en-GB" sz="1200" smtClean="0">
                <a:solidFill>
                  <a:schemeClr val="accent6"/>
                </a:solidFill>
              </a:rPr>
              <a:pPr algn="r"/>
              <a:t>‹#›</a:t>
            </a:fld>
            <a:endParaRPr lang="en-GB" sz="1200">
              <a:solidFill>
                <a:schemeClr val="accent6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91C7AB-7F8B-2041-80C3-EE781F24E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2000" y="6336000"/>
            <a:ext cx="113760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741F68A-44AA-5742-B124-91614CFD1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3058" y="3175160"/>
            <a:ext cx="1047157" cy="10246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18572B-1544-A043-9B02-7AB01C90C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34525" y="3175160"/>
            <a:ext cx="1047157" cy="10246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8D2BEC2-9D68-CC4D-A04A-BB949A02D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85992" y="3175160"/>
            <a:ext cx="1047157" cy="10246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7415083-D44F-FE40-A8D1-7BFAC700D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37459" y="3175160"/>
            <a:ext cx="1047157" cy="10246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6737CC-78B4-0C46-99B9-341CFA60E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3058" y="4544899"/>
            <a:ext cx="1047157" cy="10246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2455CAA-C332-E746-A62B-4F86F892F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34525" y="4544899"/>
            <a:ext cx="1047157" cy="10246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F322EA-8B44-2C46-9412-34692FAFE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85992" y="4544899"/>
            <a:ext cx="1047157" cy="10246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DB462B7-0B7F-EA46-9EFF-D26991D230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37459" y="4544899"/>
            <a:ext cx="1047157" cy="10246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0BDAA4-2C6C-4E47-9616-5977DD23D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22911" y="3175160"/>
            <a:ext cx="1991467" cy="19486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91AF0D-B60D-2949-AB30-089AD6A4A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74153" y="3175160"/>
            <a:ext cx="1991467" cy="19486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76B0456-3FC3-5D44-A9F1-56A57FD0B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25395" y="3175160"/>
            <a:ext cx="1991467" cy="19486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69F651-3737-5832-DC5A-9DB8A57B6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9220370" y="244040"/>
            <a:ext cx="3064672" cy="18796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1CA835D-248C-29AB-B7DE-5AD7C7D2A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404154" cy="86518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GB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21844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DFB8F13-AB38-63DB-D1F1-86B6EF73DD2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72451" y="242888"/>
            <a:ext cx="3652838" cy="5848312"/>
          </a:xfrm>
          <a:custGeom>
            <a:avLst/>
            <a:gdLst>
              <a:gd name="connsiteX0" fmla="*/ 190569 w 3652838"/>
              <a:gd name="connsiteY0" fmla="*/ 0 h 5848312"/>
              <a:gd name="connsiteX1" fmla="*/ 3462269 w 3652838"/>
              <a:gd name="connsiteY1" fmla="*/ 0 h 5848312"/>
              <a:gd name="connsiteX2" fmla="*/ 3652838 w 3652838"/>
              <a:gd name="connsiteY2" fmla="*/ 190569 h 5848312"/>
              <a:gd name="connsiteX3" fmla="*/ 3652838 w 3652838"/>
              <a:gd name="connsiteY3" fmla="*/ 5657743 h 5848312"/>
              <a:gd name="connsiteX4" fmla="*/ 3462269 w 3652838"/>
              <a:gd name="connsiteY4" fmla="*/ 5848312 h 5848312"/>
              <a:gd name="connsiteX5" fmla="*/ 190569 w 3652838"/>
              <a:gd name="connsiteY5" fmla="*/ 5848312 h 5848312"/>
              <a:gd name="connsiteX6" fmla="*/ 0 w 3652838"/>
              <a:gd name="connsiteY6" fmla="*/ 5657743 h 5848312"/>
              <a:gd name="connsiteX7" fmla="*/ 0 w 3652838"/>
              <a:gd name="connsiteY7" fmla="*/ 3402065 h 5848312"/>
              <a:gd name="connsiteX8" fmla="*/ 7373 w 3652838"/>
              <a:gd name="connsiteY8" fmla="*/ 3315183 h 5848312"/>
              <a:gd name="connsiteX9" fmla="*/ 442863 w 3652838"/>
              <a:gd name="connsiteY9" fmla="*/ 2933380 h 5848312"/>
              <a:gd name="connsiteX10" fmla="*/ 442863 w 3652838"/>
              <a:gd name="connsiteY10" fmla="*/ 2914928 h 5848312"/>
              <a:gd name="connsiteX11" fmla="*/ 7373 w 3652838"/>
              <a:gd name="connsiteY11" fmla="*/ 2533130 h 5848312"/>
              <a:gd name="connsiteX12" fmla="*/ 0 w 3652838"/>
              <a:gd name="connsiteY12" fmla="*/ 2446249 h 5848312"/>
              <a:gd name="connsiteX13" fmla="*/ 0 w 3652838"/>
              <a:gd name="connsiteY13" fmla="*/ 190569 h 5848312"/>
              <a:gd name="connsiteX14" fmla="*/ 190569 w 3652838"/>
              <a:gd name="connsiteY14" fmla="*/ 0 h 5848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52838" h="5848312">
                <a:moveTo>
                  <a:pt x="190569" y="0"/>
                </a:moveTo>
                <a:lnTo>
                  <a:pt x="3462269" y="0"/>
                </a:lnTo>
                <a:cubicBezTo>
                  <a:pt x="3567517" y="0"/>
                  <a:pt x="3652838" y="85321"/>
                  <a:pt x="3652838" y="190569"/>
                </a:cubicBezTo>
                <a:lnTo>
                  <a:pt x="3652838" y="5657743"/>
                </a:lnTo>
                <a:cubicBezTo>
                  <a:pt x="3652838" y="5762991"/>
                  <a:pt x="3567517" y="5848312"/>
                  <a:pt x="3462269" y="5848312"/>
                </a:cubicBezTo>
                <a:lnTo>
                  <a:pt x="190569" y="5848312"/>
                </a:lnTo>
                <a:cubicBezTo>
                  <a:pt x="85321" y="5848312"/>
                  <a:pt x="0" y="5762991"/>
                  <a:pt x="0" y="5657743"/>
                </a:cubicBezTo>
                <a:lnTo>
                  <a:pt x="0" y="3402065"/>
                </a:lnTo>
                <a:lnTo>
                  <a:pt x="7373" y="3315183"/>
                </a:lnTo>
                <a:cubicBezTo>
                  <a:pt x="41632" y="3122692"/>
                  <a:pt x="194211" y="3001193"/>
                  <a:pt x="442863" y="2933380"/>
                </a:cubicBezTo>
                <a:cubicBezTo>
                  <a:pt x="453936" y="2929691"/>
                  <a:pt x="453936" y="2918617"/>
                  <a:pt x="442863" y="2914928"/>
                </a:cubicBezTo>
                <a:cubicBezTo>
                  <a:pt x="194211" y="2847115"/>
                  <a:pt x="41632" y="2725620"/>
                  <a:pt x="7373" y="2533130"/>
                </a:cubicBezTo>
                <a:lnTo>
                  <a:pt x="0" y="2446249"/>
                </a:lnTo>
                <a:lnTo>
                  <a:pt x="0" y="190569"/>
                </a:lnTo>
                <a:cubicBezTo>
                  <a:pt x="0" y="85321"/>
                  <a:pt x="85321" y="0"/>
                  <a:pt x="1905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08000" tIns="576000" rIns="108000" bIns="72000" anchor="ctr">
            <a:noAutofit/>
          </a:bodyPr>
          <a:lstStyle>
            <a:lvl1pPr marL="0" indent="0" algn="ctr">
              <a:buNone/>
              <a:defRPr sz="22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text]</a:t>
            </a:r>
            <a:endParaRPr lang="en-GB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304101"/>
            <a:ext cx="7554913" cy="4490737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359991" indent="-359991">
              <a:buClr>
                <a:schemeClr val="tx2"/>
              </a:buClr>
              <a:buFont typeface="Arial" panose="020B0604020202020204" pitchFamily="34" charset="0"/>
              <a:buChar char="•"/>
              <a:defRPr/>
            </a:lvl1pPr>
            <a:lvl2pPr marL="71753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2pPr>
            <a:lvl3pPr marL="107997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3pPr>
            <a:lvl4pPr marL="144141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4pPr>
            <a:lvl5pPr marL="179995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GB"/>
              <a:t>Click to enter text content.</a:t>
            </a:r>
            <a:br>
              <a:rPr lang="en-GB"/>
            </a:br>
            <a:r>
              <a:rPr lang="en-US"/>
              <a:t>If text content appears too large please reduce the size of the font.</a:t>
            </a:r>
            <a:endParaRPr lang="en-GB"/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1E8257-6B8C-4088-985E-4C3DCEE9DEB1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E018087B-459D-4729-B449-CCF6702E8E13}" type="datetime4">
              <a:rPr lang="en-GB" smtClean="0"/>
              <a:t>04 March 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02AE1-2317-4E5A-B166-4104FA8F071A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B4A4D5-34F7-4B9E-9971-87C022586B1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9C632-48DD-68F1-C98B-0AA2BE39A14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5" y="5792400"/>
            <a:ext cx="7555231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357542" indent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19982" indent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81424" indent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439964" indent="0"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102126E-B6A8-2921-6EF1-1AB371E2B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6" y="242888"/>
            <a:ext cx="7554912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475D3A0-2D66-AC67-134B-77A55D269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7554913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1FF2E9-41D3-FCB0-8100-2CB5AD7B0637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390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C1E2B43-F98E-82F3-DBAA-FC13402D7C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70375" y="242888"/>
            <a:ext cx="7554914" cy="5848312"/>
          </a:xfrm>
          <a:custGeom>
            <a:avLst/>
            <a:gdLst>
              <a:gd name="connsiteX0" fmla="*/ 2145019 w 7554914"/>
              <a:gd name="connsiteY0" fmla="*/ 0 h 5848312"/>
              <a:gd name="connsiteX1" fmla="*/ 7370751 w 7554914"/>
              <a:gd name="connsiteY1" fmla="*/ 0 h 5848312"/>
              <a:gd name="connsiteX2" fmla="*/ 7554914 w 7554914"/>
              <a:gd name="connsiteY2" fmla="*/ 184163 h 5848312"/>
              <a:gd name="connsiteX3" fmla="*/ 7554914 w 7554914"/>
              <a:gd name="connsiteY3" fmla="*/ 5664149 h 5848312"/>
              <a:gd name="connsiteX4" fmla="*/ 7370751 w 7554914"/>
              <a:gd name="connsiteY4" fmla="*/ 5848312 h 5848312"/>
              <a:gd name="connsiteX5" fmla="*/ 184163 w 7554914"/>
              <a:gd name="connsiteY5" fmla="*/ 5848312 h 5848312"/>
              <a:gd name="connsiteX6" fmla="*/ 0 w 7554914"/>
              <a:gd name="connsiteY6" fmla="*/ 5664149 h 5848312"/>
              <a:gd name="connsiteX7" fmla="*/ 0 w 7554914"/>
              <a:gd name="connsiteY7" fmla="*/ 2161063 h 5848312"/>
              <a:gd name="connsiteX8" fmla="*/ 38324 w 7554914"/>
              <a:gd name="connsiteY8" fmla="*/ 2036037 h 5848312"/>
              <a:gd name="connsiteX9" fmla="*/ 1172960 w 7554914"/>
              <a:gd name="connsiteY9" fmla="*/ 1360305 h 5848312"/>
              <a:gd name="connsiteX10" fmla="*/ 1236325 w 7554914"/>
              <a:gd name="connsiteY10" fmla="*/ 1296939 h 5848312"/>
              <a:gd name="connsiteX11" fmla="*/ 1236325 w 7554914"/>
              <a:gd name="connsiteY11" fmla="*/ 927309 h 5848312"/>
              <a:gd name="connsiteX12" fmla="*/ 1977178 w 7554914"/>
              <a:gd name="connsiteY12" fmla="*/ 16657 h 5848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554914" h="5848312">
                <a:moveTo>
                  <a:pt x="2145019" y="0"/>
                </a:moveTo>
                <a:lnTo>
                  <a:pt x="7370751" y="0"/>
                </a:lnTo>
                <a:cubicBezTo>
                  <a:pt x="7472461" y="0"/>
                  <a:pt x="7554914" y="82453"/>
                  <a:pt x="7554914" y="184163"/>
                </a:cubicBezTo>
                <a:lnTo>
                  <a:pt x="7554914" y="5664149"/>
                </a:lnTo>
                <a:cubicBezTo>
                  <a:pt x="7554914" y="5765859"/>
                  <a:pt x="7472461" y="5848312"/>
                  <a:pt x="7370751" y="5848312"/>
                </a:cubicBezTo>
                <a:lnTo>
                  <a:pt x="184163" y="5848312"/>
                </a:lnTo>
                <a:cubicBezTo>
                  <a:pt x="82453" y="5848312"/>
                  <a:pt x="0" y="5765859"/>
                  <a:pt x="0" y="5664149"/>
                </a:cubicBezTo>
                <a:lnTo>
                  <a:pt x="0" y="2161063"/>
                </a:lnTo>
                <a:lnTo>
                  <a:pt x="38324" y="2036037"/>
                </a:lnTo>
                <a:cubicBezTo>
                  <a:pt x="232381" y="1588024"/>
                  <a:pt x="681881" y="1376146"/>
                  <a:pt x="1172960" y="1360305"/>
                </a:cubicBezTo>
                <a:cubicBezTo>
                  <a:pt x="1215204" y="1360305"/>
                  <a:pt x="1236325" y="1328624"/>
                  <a:pt x="1236325" y="1296939"/>
                </a:cubicBezTo>
                <a:lnTo>
                  <a:pt x="1236325" y="927309"/>
                </a:lnTo>
                <a:cubicBezTo>
                  <a:pt x="1236325" y="474509"/>
                  <a:pt x="1551669" y="102568"/>
                  <a:pt x="1977178" y="1665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576000" bIns="72000" anchor="ctr">
            <a:noAutofit/>
          </a:bodyPr>
          <a:lstStyle>
            <a:lvl1pPr marL="0" indent="0" algn="ctr">
              <a:buNone/>
              <a:defRPr sz="22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</a:t>
            </a:r>
            <a:r>
              <a:rPr lang="en-GB"/>
              <a:t>]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6" y="1304101"/>
            <a:ext cx="3652839" cy="4490737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359991" indent="-359991">
              <a:buClr>
                <a:schemeClr val="tx2"/>
              </a:buClr>
              <a:buFont typeface="Arial" panose="020B0604020202020204" pitchFamily="34" charset="0"/>
              <a:buChar char="•"/>
              <a:defRPr/>
            </a:lvl1pPr>
            <a:lvl2pPr marL="71753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2pPr>
            <a:lvl3pPr marL="107997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3pPr>
            <a:lvl4pPr marL="144141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4pPr>
            <a:lvl5pPr marL="179995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GB"/>
              <a:t>Click to enter text content.</a:t>
            </a:r>
            <a:br>
              <a:rPr lang="en-GB"/>
            </a:br>
            <a:r>
              <a:rPr lang="en-US"/>
              <a:t>If text content appears too large please reduce the size of the font.</a:t>
            </a:r>
            <a:endParaRPr lang="en-GB"/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1E8257-6B8C-4088-985E-4C3DCEE9DEB1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E018087B-459D-4729-B449-CCF6702E8E13}" type="datetime4">
              <a:rPr lang="en-GB" smtClean="0"/>
              <a:t>04 March 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02AE1-2317-4E5A-B166-4104FA8F071A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B4A4D5-34F7-4B9E-9971-87C022586B1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9C632-48DD-68F1-C98B-0AA2BE39A14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6" y="5792400"/>
            <a:ext cx="3652993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357542" indent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19982" indent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81424" indent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439964" indent="0"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08CFF33-B49E-9711-53F9-19D0CC0A1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6" y="242888"/>
            <a:ext cx="3905250" cy="430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A3CE1FB-D5F5-92E1-9D34-DB8E8889C90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3905250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B91AF96-43AB-49E0-5AA2-71826DA96391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720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with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2100262"/>
            <a:ext cx="3652838" cy="3692137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0" indent="0">
              <a:buNone/>
              <a:defRPr sz="2200"/>
            </a:lvl1pPr>
          </a:lstStyle>
          <a:p>
            <a:pPr lvl="0"/>
            <a:r>
              <a:rPr lang="en-GB"/>
              <a:t>Click to enter text content.</a:t>
            </a:r>
            <a:br>
              <a:rPr lang="en-GB"/>
            </a:br>
            <a:r>
              <a:rPr lang="en-US"/>
              <a:t>If text content appears too large please reduce the size of the font.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120E7F-C0E1-48FE-9205-5741B91C8E6F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2DC6169B-19DB-4994-BA6B-38503C57DC8A}" type="datetime4">
              <a:rPr lang="en-GB" smtClean="0"/>
              <a:t>04 March 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C227CF-7C01-4C8F-A012-E6EC9EFFB1B0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D4743C-0184-4AE6-8901-D4C4FE13116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407D7-26D4-4453-5DC7-A7011EC7E21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6" y="5792400"/>
            <a:ext cx="3653156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357542" indent="0">
              <a:buNone/>
              <a:defRPr/>
            </a:lvl2pPr>
            <a:lvl3pPr marL="719982" indent="0">
              <a:buNone/>
              <a:defRPr/>
            </a:lvl3pPr>
            <a:lvl4pPr marL="1081424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0FC42DF1-9B7E-9A5C-E40E-35292FD97B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65126" y="1303338"/>
            <a:ext cx="3480970" cy="796925"/>
          </a:xfrm>
        </p:spPr>
        <p:txBody>
          <a:bodyPr lIns="0" tIns="72000" rIns="0" bIns="72000">
            <a:no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357542" indent="0">
              <a:buNone/>
              <a:defRPr/>
            </a:lvl2pPr>
            <a:lvl3pPr marL="719982" indent="0">
              <a:buNone/>
              <a:defRPr/>
            </a:lvl3pPr>
            <a:lvl4pPr marL="1081424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en-US"/>
              <a:t>Click to edit subheading text</a:t>
            </a:r>
            <a:endParaRPr lang="en-GB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42A83F9-173D-2F5C-840B-653949B4C5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48179" y="1303337"/>
            <a:ext cx="7977108" cy="4787900"/>
          </a:xfrm>
          <a:custGeom>
            <a:avLst/>
            <a:gdLst>
              <a:gd name="connsiteX0" fmla="*/ 594703 w 7977108"/>
              <a:gd name="connsiteY0" fmla="*/ 0 h 4787900"/>
              <a:gd name="connsiteX1" fmla="*/ 7804600 w 7977108"/>
              <a:gd name="connsiteY1" fmla="*/ 0 h 4787900"/>
              <a:gd name="connsiteX2" fmla="*/ 7977108 w 7977108"/>
              <a:gd name="connsiteY2" fmla="*/ 172508 h 4787900"/>
              <a:gd name="connsiteX3" fmla="*/ 7977108 w 7977108"/>
              <a:gd name="connsiteY3" fmla="*/ 4615392 h 4787900"/>
              <a:gd name="connsiteX4" fmla="*/ 7804600 w 7977108"/>
              <a:gd name="connsiteY4" fmla="*/ 4787900 h 4787900"/>
              <a:gd name="connsiteX5" fmla="*/ 594703 w 7977108"/>
              <a:gd name="connsiteY5" fmla="*/ 4787900 h 4787900"/>
              <a:gd name="connsiteX6" fmla="*/ 422195 w 7977108"/>
              <a:gd name="connsiteY6" fmla="*/ 4615392 h 4787900"/>
              <a:gd name="connsiteX7" fmla="*/ 422195 w 7977108"/>
              <a:gd name="connsiteY7" fmla="*/ 1002316 h 4787900"/>
              <a:gd name="connsiteX8" fmla="*/ 419981 w 7977108"/>
              <a:gd name="connsiteY8" fmla="*/ 976226 h 4787900"/>
              <a:gd name="connsiteX9" fmla="*/ 7859 w 7977108"/>
              <a:gd name="connsiteY9" fmla="*/ 614915 h 4787900"/>
              <a:gd name="connsiteX10" fmla="*/ 7859 w 7977108"/>
              <a:gd name="connsiteY10" fmla="*/ 597453 h 4787900"/>
              <a:gd name="connsiteX11" fmla="*/ 419981 w 7977108"/>
              <a:gd name="connsiteY11" fmla="*/ 236137 h 4787900"/>
              <a:gd name="connsiteX12" fmla="*/ 422195 w 7977108"/>
              <a:gd name="connsiteY12" fmla="*/ 210041 h 4787900"/>
              <a:gd name="connsiteX13" fmla="*/ 422195 w 7977108"/>
              <a:gd name="connsiteY13" fmla="*/ 172508 h 4787900"/>
              <a:gd name="connsiteX14" fmla="*/ 594703 w 7977108"/>
              <a:gd name="connsiteY14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77108" h="4787900">
                <a:moveTo>
                  <a:pt x="594703" y="0"/>
                </a:moveTo>
                <a:lnTo>
                  <a:pt x="7804600" y="0"/>
                </a:lnTo>
                <a:cubicBezTo>
                  <a:pt x="7899874" y="0"/>
                  <a:pt x="7977108" y="77234"/>
                  <a:pt x="7977108" y="172508"/>
                </a:cubicBezTo>
                <a:lnTo>
                  <a:pt x="7977108" y="4615392"/>
                </a:lnTo>
                <a:cubicBezTo>
                  <a:pt x="7977108" y="4710666"/>
                  <a:pt x="7899874" y="4787900"/>
                  <a:pt x="7804600" y="4787900"/>
                </a:cubicBezTo>
                <a:lnTo>
                  <a:pt x="594703" y="4787900"/>
                </a:lnTo>
                <a:cubicBezTo>
                  <a:pt x="499429" y="4787900"/>
                  <a:pt x="422195" y="4710666"/>
                  <a:pt x="422195" y="4615392"/>
                </a:cubicBezTo>
                <a:lnTo>
                  <a:pt x="422195" y="1002316"/>
                </a:lnTo>
                <a:lnTo>
                  <a:pt x="419981" y="976226"/>
                </a:lnTo>
                <a:cubicBezTo>
                  <a:pt x="387560" y="794064"/>
                  <a:pt x="243169" y="679089"/>
                  <a:pt x="7859" y="614915"/>
                </a:cubicBezTo>
                <a:cubicBezTo>
                  <a:pt x="-2620" y="611423"/>
                  <a:pt x="-2620" y="600944"/>
                  <a:pt x="7859" y="597453"/>
                </a:cubicBezTo>
                <a:cubicBezTo>
                  <a:pt x="243169" y="533278"/>
                  <a:pt x="387560" y="418299"/>
                  <a:pt x="419981" y="236137"/>
                </a:cubicBezTo>
                <a:lnTo>
                  <a:pt x="422195" y="210041"/>
                </a:lnTo>
                <a:lnTo>
                  <a:pt x="422195" y="172508"/>
                </a:lnTo>
                <a:cubicBezTo>
                  <a:pt x="422195" y="77234"/>
                  <a:pt x="499429" y="0"/>
                  <a:pt x="59470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900000" tIns="216000" rIns="540000" bIns="7200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2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</a:t>
            </a:r>
            <a:r>
              <a:rPr lang="en-GB"/>
              <a:t>]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E92BEDA-CC1A-B239-4AEA-C3F37E214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750812B-2C47-57D4-77B8-4674E64952E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DE5D052-D1E8-918C-87BF-6E3142B87FEF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343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6" y="1303338"/>
            <a:ext cx="5602288" cy="4785927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359991" indent="-359991">
              <a:buClr>
                <a:schemeClr val="tx2"/>
              </a:buClr>
              <a:buFont typeface="Arial" panose="020B0604020202020204" pitchFamily="34" charset="0"/>
              <a:buChar char="•"/>
              <a:defRPr/>
            </a:lvl1pPr>
            <a:lvl2pPr marL="71753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2pPr>
            <a:lvl3pPr marL="107997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3pPr>
            <a:lvl4pPr marL="144141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4pPr>
            <a:lvl5pPr marL="179995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GB"/>
              <a:t>Click to enter text content. </a:t>
            </a:r>
            <a:r>
              <a:rPr lang="en-US"/>
              <a:t>If text content appears too large please reduce the size of the font.</a:t>
            </a:r>
            <a:endParaRPr lang="en-GB"/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6223001" y="1303338"/>
            <a:ext cx="5602288" cy="2049077"/>
          </a:xfrm>
          <a:prstGeom prst="roundRect">
            <a:avLst>
              <a:gd name="adj" fmla="val 85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180000" rIns="0" bIns="72000" anchor="ctr">
            <a:noAutofit/>
          </a:bodyPr>
          <a:lstStyle>
            <a:lvl1pPr marL="0" indent="0" algn="ctr">
              <a:buNone/>
              <a:defRPr sz="16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</a:t>
            </a:r>
            <a:br>
              <a:rPr lang="en-US"/>
            </a:br>
            <a:r>
              <a:rPr lang="en-US"/>
              <a:t>using the ‘Crop’ feature in the ‘Picture Format’ tab </a:t>
            </a:r>
            <a:br>
              <a:rPr lang="en-US"/>
            </a:br>
            <a:r>
              <a:rPr lang="en-US"/>
              <a:t>of the ribbon. Right click on image to add/edit alt text]</a:t>
            </a:r>
            <a:endParaRPr lang="en-GB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223001" y="3383480"/>
            <a:ext cx="5602287" cy="298800"/>
          </a:xfrm>
          <a:prstGeom prst="rect">
            <a:avLst/>
          </a:prstGeom>
        </p:spPr>
        <p:txBody>
          <a:bodyPr lIns="0" tIns="72000" rIns="0" bIns="7200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357542" indent="0">
              <a:buNone/>
              <a:defRPr sz="1067">
                <a:solidFill>
                  <a:schemeClr val="bg2"/>
                </a:solidFill>
              </a:defRPr>
            </a:lvl2pPr>
            <a:lvl3pPr marL="719982" indent="0">
              <a:buNone/>
              <a:defRPr sz="1067">
                <a:solidFill>
                  <a:schemeClr val="bg2"/>
                </a:solidFill>
              </a:defRPr>
            </a:lvl3pPr>
            <a:lvl4pPr marL="1081424" indent="0">
              <a:buNone/>
              <a:defRPr sz="1067">
                <a:solidFill>
                  <a:schemeClr val="bg2"/>
                </a:solidFill>
              </a:defRPr>
            </a:lvl4pPr>
            <a:lvl5pPr marL="1439964" indent="0">
              <a:buNone/>
              <a:defRPr sz="10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Insert Source text</a:t>
            </a:r>
          </a:p>
        </p:txBody>
      </p:sp>
      <p:sp>
        <p:nvSpPr>
          <p:cNvPr id="35" name="Picture Placeholder 8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6223001" y="3713345"/>
            <a:ext cx="5602288" cy="2048029"/>
          </a:xfrm>
          <a:prstGeom prst="roundRect">
            <a:avLst>
              <a:gd name="adj" fmla="val 849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180000" rIns="0" bIns="72000" anchor="ctr">
            <a:noAutofit/>
          </a:bodyPr>
          <a:lstStyle>
            <a:lvl1pPr marL="0" indent="0" algn="ctr">
              <a:buNone/>
              <a:defRPr sz="16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</a:t>
            </a:r>
            <a:br>
              <a:rPr lang="en-US"/>
            </a:br>
            <a:r>
              <a:rPr lang="en-US"/>
              <a:t>using the ‘Crop’ feature in the ‘Picture Format’ tab </a:t>
            </a:r>
            <a:br>
              <a:rPr lang="en-US"/>
            </a:br>
            <a:r>
              <a:rPr lang="en-US"/>
              <a:t>of the ribbon. Right click on image to add/edit alt text]</a:t>
            </a:r>
            <a:endParaRPr lang="en-GB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223001" y="5792438"/>
            <a:ext cx="5602287" cy="298800"/>
          </a:xfrm>
          <a:prstGeom prst="rect">
            <a:avLst/>
          </a:prstGeom>
        </p:spPr>
        <p:txBody>
          <a:bodyPr lIns="0" tIns="72000" rIns="0" bIns="7200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357542" indent="0">
              <a:buNone/>
              <a:defRPr sz="1067">
                <a:solidFill>
                  <a:schemeClr val="bg2"/>
                </a:solidFill>
              </a:defRPr>
            </a:lvl2pPr>
            <a:lvl3pPr marL="719982" indent="0">
              <a:buNone/>
              <a:defRPr sz="1067">
                <a:solidFill>
                  <a:schemeClr val="bg2"/>
                </a:solidFill>
              </a:defRPr>
            </a:lvl3pPr>
            <a:lvl4pPr marL="1081424" indent="0">
              <a:buNone/>
              <a:defRPr sz="1067">
                <a:solidFill>
                  <a:schemeClr val="bg2"/>
                </a:solidFill>
              </a:defRPr>
            </a:lvl4pPr>
            <a:lvl5pPr marL="1439964" indent="0">
              <a:buNone/>
              <a:defRPr sz="10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Insert Source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 algn="r">
              <a:defRPr/>
            </a:lvl1pPr>
          </a:lstStyle>
          <a:p>
            <a:fld id="{D35EAFE1-FE5F-44CC-825D-16EBF058F4AD}" type="datetime4">
              <a:rPr lang="en-GB" smtClean="0"/>
              <a:t>04 March 2025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6A279A2-5C44-FF2E-B384-6E6E2D4B3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A0BC10E-676C-5CAF-16CC-96A54F223F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C5935EB-46DA-41B4-C62C-331192886E84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31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303338"/>
            <a:ext cx="3652838" cy="4785927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359991" indent="-359991">
              <a:buClr>
                <a:schemeClr val="tx2"/>
              </a:buClr>
              <a:buFont typeface="Arial" panose="020B0604020202020204" pitchFamily="34" charset="0"/>
              <a:buChar char="•"/>
              <a:defRPr/>
            </a:lvl1pPr>
            <a:lvl2pPr marL="71753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2pPr>
            <a:lvl3pPr marL="107997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3pPr>
            <a:lvl4pPr marL="144141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4pPr>
            <a:lvl5pPr marL="179995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GB"/>
              <a:t>Click to enter text content. </a:t>
            </a:r>
            <a:r>
              <a:rPr lang="en-US"/>
              <a:t>If text content appears too large please reduce the size of the font.</a:t>
            </a:r>
            <a:endParaRPr lang="en-GB"/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4270375" y="1303338"/>
            <a:ext cx="3649663" cy="4471820"/>
          </a:xfrm>
          <a:prstGeom prst="roundRect">
            <a:avLst>
              <a:gd name="adj" fmla="val 484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180000" rIns="0" bIns="72000" anchor="ctr">
            <a:noAutofit/>
          </a:bodyPr>
          <a:lstStyle>
            <a:lvl1pPr marL="0" indent="0" algn="ctr">
              <a:buNone/>
              <a:defRPr sz="18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text]</a:t>
            </a:r>
            <a:endParaRPr lang="en-GB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270376" y="5790465"/>
            <a:ext cx="3650970" cy="298800"/>
          </a:xfrm>
          <a:prstGeom prst="rect">
            <a:avLst/>
          </a:prstGeom>
        </p:spPr>
        <p:txBody>
          <a:bodyPr lIns="0" tIns="72000" rIns="0" bIns="7200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357542" indent="0">
              <a:buNone/>
              <a:defRPr sz="1067">
                <a:solidFill>
                  <a:schemeClr val="bg2"/>
                </a:solidFill>
              </a:defRPr>
            </a:lvl2pPr>
            <a:lvl3pPr marL="719982" indent="0">
              <a:buNone/>
              <a:defRPr sz="1067">
                <a:solidFill>
                  <a:schemeClr val="bg2"/>
                </a:solidFill>
              </a:defRPr>
            </a:lvl3pPr>
            <a:lvl4pPr marL="1081424" indent="0">
              <a:buNone/>
              <a:defRPr sz="1067">
                <a:solidFill>
                  <a:schemeClr val="bg2"/>
                </a:solidFill>
              </a:defRPr>
            </a:lvl4pPr>
            <a:lvl5pPr marL="1439964" indent="0">
              <a:buNone/>
              <a:defRPr sz="10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Insert Source text</a:t>
            </a:r>
          </a:p>
        </p:txBody>
      </p:sp>
      <p:sp>
        <p:nvSpPr>
          <p:cNvPr id="35" name="Picture Placeholder 8"/>
          <p:cNvSpPr>
            <a:spLocks noGrp="1"/>
          </p:cNvSpPr>
          <p:nvPr>
            <p:ph type="pic" sz="quarter" idx="27" hasCustomPrompt="1"/>
          </p:nvPr>
        </p:nvSpPr>
        <p:spPr>
          <a:xfrm>
            <a:off x="8172450" y="1303338"/>
            <a:ext cx="3650400" cy="4471200"/>
          </a:xfrm>
          <a:prstGeom prst="roundRect">
            <a:avLst>
              <a:gd name="adj" fmla="val 508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180000" rIns="0" bIns="72000" anchor="ctr">
            <a:noAutofit/>
          </a:bodyPr>
          <a:lstStyle>
            <a:lvl1pPr marL="0" indent="0" algn="ctr">
              <a:buNone/>
              <a:defRPr sz="18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text]</a:t>
            </a:r>
            <a:endParaRPr lang="en-GB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8172450" y="5792438"/>
            <a:ext cx="3652838" cy="298800"/>
          </a:xfrm>
          <a:prstGeom prst="rect">
            <a:avLst/>
          </a:prstGeom>
        </p:spPr>
        <p:txBody>
          <a:bodyPr lIns="0" tIns="72000" rIns="0" bIns="7200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357542" indent="0">
              <a:buNone/>
              <a:defRPr sz="1067">
                <a:solidFill>
                  <a:schemeClr val="bg2"/>
                </a:solidFill>
              </a:defRPr>
            </a:lvl2pPr>
            <a:lvl3pPr marL="719982" indent="0">
              <a:buNone/>
              <a:defRPr sz="1067">
                <a:solidFill>
                  <a:schemeClr val="bg2"/>
                </a:solidFill>
              </a:defRPr>
            </a:lvl3pPr>
            <a:lvl4pPr marL="1081424" indent="0">
              <a:buNone/>
              <a:defRPr sz="1067">
                <a:solidFill>
                  <a:schemeClr val="bg2"/>
                </a:solidFill>
              </a:defRPr>
            </a:lvl4pPr>
            <a:lvl5pPr marL="1439964" indent="0">
              <a:buNone/>
              <a:defRPr sz="10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Insert Source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 algn="r">
              <a:defRPr/>
            </a:lvl1pPr>
          </a:lstStyle>
          <a:p>
            <a:fld id="{B03DE9E3-FCC4-44C9-9C9C-3C907C61E776}" type="datetime4">
              <a:rPr lang="en-GB" smtClean="0"/>
              <a:t>04 March 2025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258698-286C-88FD-70CB-ECDC7EEFE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D5C8553-9D06-642B-D0A0-1E6DF4F5CE6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C8E6EBF-1077-88CA-250A-BC3D173D6251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469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B5633-6431-4284-9ADB-4E6151258883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11AFB533-57EF-4766-9D87-DAD3C67F4A40}" type="datetime4">
              <a:rPr lang="en-GB" smtClean="0"/>
              <a:t>04 March 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C4D40-638F-40AA-882E-9A6164C7956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3E44AE-F798-4C55-8F91-872E4A737927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8B3A39-D8B7-A2C0-89DB-5314F345D35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125" y="5792400"/>
            <a:ext cx="11460163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buNone/>
              <a:defRPr sz="1200"/>
            </a:lvl1pPr>
            <a:lvl2pPr marL="357542" indent="0">
              <a:buNone/>
              <a:defRPr sz="1000"/>
            </a:lvl2pPr>
            <a:lvl3pPr marL="719982" indent="0">
              <a:buNone/>
              <a:defRPr sz="1000"/>
            </a:lvl3pPr>
            <a:lvl4pPr marL="1081424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2E2FA657-3A41-6C8A-7C73-5FF4D5761F76}"/>
              </a:ext>
            </a:extLst>
          </p:cNvPr>
          <p:cNvSpPr>
            <a:spLocks noGrp="1"/>
          </p:cNvSpPr>
          <p:nvPr>
            <p:ph type="tbl" sz="quarter" idx="34" hasCustomPrompt="1"/>
          </p:nvPr>
        </p:nvSpPr>
        <p:spPr>
          <a:xfrm>
            <a:off x="365119" y="1303338"/>
            <a:ext cx="11459625" cy="4489450"/>
          </a:xfrm>
        </p:spPr>
        <p:txBody>
          <a:bodyPr lIns="0" rIns="0">
            <a:noAutofit/>
          </a:bodyPr>
          <a:lstStyle>
            <a:lvl1pPr>
              <a:defRPr/>
            </a:lvl1pPr>
          </a:lstStyle>
          <a:p>
            <a:r>
              <a:rPr lang="en-GB"/>
              <a:t>Click TABLE icon to insert table.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A4EB32-D948-C409-F1E5-9F712310D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E30107F-6B57-65E7-BD35-CCB493B8D6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F611BFB-31C6-6656-90B9-BB1C81967B2F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445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B5633-6431-4284-9ADB-4E6151258883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84741D83-B006-4893-8541-66BA34E08C4B}" type="datetime4">
              <a:rPr lang="en-GB" smtClean="0"/>
              <a:t>04 March 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C4D40-638F-40AA-882E-9A6164C7956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3E44AE-F798-4C55-8F91-872E4A737927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8B3A39-D8B7-A2C0-89DB-5314F345D35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6713" y="5792400"/>
            <a:ext cx="11460164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buNone/>
              <a:defRPr sz="1200"/>
            </a:lvl1pPr>
            <a:lvl2pPr marL="357542" indent="0">
              <a:buNone/>
              <a:defRPr sz="1000"/>
            </a:lvl2pPr>
            <a:lvl3pPr marL="719982" indent="0">
              <a:buNone/>
              <a:defRPr sz="1000"/>
            </a:lvl3pPr>
            <a:lvl4pPr marL="1081424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994D5C1-7836-1E91-87FA-56E472221EB3}"/>
              </a:ext>
            </a:extLst>
          </p:cNvPr>
          <p:cNvSpPr>
            <a:spLocks noGrp="1"/>
          </p:cNvSpPr>
          <p:nvPr>
            <p:ph type="chart" sz="quarter" idx="34" hasCustomPrompt="1"/>
          </p:nvPr>
        </p:nvSpPr>
        <p:spPr>
          <a:xfrm>
            <a:off x="365125" y="1303338"/>
            <a:ext cx="11460163" cy="4489062"/>
          </a:xfrm>
        </p:spPr>
        <p:txBody>
          <a:bodyPr lIns="0" rIns="0">
            <a:noAutofit/>
          </a:bodyPr>
          <a:lstStyle>
            <a:lvl1pPr>
              <a:defRPr/>
            </a:lvl1pPr>
          </a:lstStyle>
          <a:p>
            <a:r>
              <a:rPr lang="en-GB"/>
              <a:t>Click CHART icons to insert chart.</a:t>
            </a:r>
            <a:br>
              <a:rPr lang="en-GB"/>
            </a:br>
            <a:r>
              <a:rPr lang="en-US"/>
              <a:t>Please ensure your chart title, legend, x and y axis titles are minimum 12 </a:t>
            </a:r>
            <a:r>
              <a:rPr lang="en-US" err="1"/>
              <a:t>pt</a:t>
            </a:r>
            <a:r>
              <a:rPr lang="en-US"/>
              <a:t>, Arial black for accessibility. </a:t>
            </a:r>
          </a:p>
          <a:p>
            <a:endParaRPr lang="en-GB"/>
          </a:p>
          <a:p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0CCEE79-8221-4C6C-2397-0791C954A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091ECF0-259D-F144-9708-B8296C87B0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3FC0E92-53E2-6353-15B7-7028E9E80A82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996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E57A6D-CCB0-DF2D-0D9A-6184CE3969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2BDB7-A7FE-AA4E-3952-EBCCAC237C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6D6505-B9A2-3A36-B9B6-3E3CF07A64A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46B58B4-0D72-4C8B-9355-854FB5782278}" type="datetime4">
              <a:rPr lang="en-GB" smtClean="0"/>
              <a:t>04 March 2025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B3924AB-56D4-343D-306B-195A924E9E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5792400"/>
            <a:ext cx="11460164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buNone/>
              <a:defRPr sz="1200"/>
            </a:lvl1pPr>
            <a:lvl2pPr marL="357542" indent="0">
              <a:buNone/>
              <a:defRPr sz="1000"/>
            </a:lvl2pPr>
            <a:lvl3pPr marL="719982" indent="0">
              <a:buNone/>
              <a:defRPr sz="1000"/>
            </a:lvl3pPr>
            <a:lvl4pPr marL="1081424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84351E-5906-1465-ED52-DA75D363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2BDBB70-10FD-DDED-C062-9AA9276564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DBDFC7D-EB75-1C71-FBB6-74679DF5FB23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638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DFB0EC8B-993B-9701-B3D4-2FBFA2652AA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B7B165-5683-4F5F-9FF2-907EF7B970C8}" type="datetime4">
              <a:rPr lang="en-GB" smtClean="0"/>
              <a:t>04 March 2025</a:t>
            </a:fld>
            <a:endParaRPr lang="en-GB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4B64CB0-473B-DCCB-4EF6-AD259672723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70C223B-EC3F-01A9-ECD3-7E6A591C405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3466546-C07E-BFBF-4B2F-E4D299013F5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4800" y="5792400"/>
            <a:ext cx="11460164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57542" indent="0">
              <a:buNone/>
              <a:defRPr sz="1000"/>
            </a:lvl2pPr>
            <a:lvl3pPr marL="719982" indent="0">
              <a:buNone/>
              <a:defRPr sz="1000"/>
            </a:lvl3pPr>
            <a:lvl4pPr marL="1081424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pPr lvl="0"/>
            <a:r>
              <a:rPr lang="en-US"/>
              <a:t>Insert Source text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8F5241F-6CBA-AE82-8AEE-138E90E20F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328" t="12162" r="1499" b="12843"/>
          <a:stretch/>
        </p:blipFill>
        <p:spPr>
          <a:xfrm>
            <a:off x="219299" y="6191252"/>
            <a:ext cx="1215582" cy="56380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0C54E86-8E74-E1E1-9919-BF95D8B21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936C739-784E-0B16-D78E-DAACEC459BE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8BE41CA-ABEC-55CB-D62E-31831DAD300E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251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C3EA56-5111-4037-9D95-99472C98B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F44B5-6D56-4B59-9C1D-2022F9BFF5DA}" type="datetime4">
              <a:rPr lang="en-GB" smtClean="0"/>
              <a:t>04 March 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CE7BCF-23E0-421B-8A21-1CDDB1673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1F21D1-F1DD-4945-8EF8-43393EDC3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A2858F-078E-2E59-C8A6-5102082DA3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5792400"/>
            <a:ext cx="11460164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buNone/>
              <a:defRPr sz="1200"/>
            </a:lvl1pPr>
            <a:lvl2pPr marL="357542" indent="0">
              <a:buNone/>
              <a:defRPr sz="1000"/>
            </a:lvl2pPr>
            <a:lvl3pPr marL="719982" indent="0">
              <a:buNone/>
              <a:defRPr sz="1000"/>
            </a:lvl3pPr>
            <a:lvl4pPr marL="1081424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pPr lvl="0"/>
            <a:r>
              <a:rPr lang="en-US"/>
              <a:t>Insert Source text</a:t>
            </a:r>
          </a:p>
        </p:txBody>
      </p:sp>
    </p:spTree>
    <p:extLst>
      <p:ext uri="{BB962C8B-B14F-4D97-AF65-F5344CB8AC3E}">
        <p14:creationId xmlns:p14="http://schemas.microsoft.com/office/powerpoint/2010/main" val="173303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, subhead, two columns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BB79D01-2A70-DAF1-6A65-BC0424C2F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9220370" y="244040"/>
            <a:ext cx="3064672" cy="18796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7E4AB90-2CB6-0646-B56C-4B58E33EC9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404154" cy="86518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286FFC-BD82-6E40-BA0C-B1C0F7127A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087999"/>
            <a:ext cx="11050700" cy="462017"/>
          </a:xfrm>
          <a:prstGeom prst="rect">
            <a:avLst/>
          </a:prstGeom>
        </p:spPr>
        <p:txBody>
          <a:bodyPr lIns="0" tIns="0" rIns="0" bIns="0" numCol="2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  <a:defRPr sz="2400" b="1">
                <a:solidFill>
                  <a:schemeClr val="accent6"/>
                </a:solidFill>
              </a:defRPr>
            </a:lvl1pPr>
            <a:lvl2pPr marL="357188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2pPr>
            <a:lvl3pPr marL="714375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3pPr>
            <a:lvl4pPr marL="1081087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4pPr>
            <a:lvl5pPr marL="1438275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Subhead if needed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2735992"/>
            <a:ext cx="11088000" cy="3456000"/>
          </a:xfrm>
          <a:prstGeom prst="rect">
            <a:avLst/>
          </a:prstGeom>
        </p:spPr>
        <p:txBody>
          <a:bodyPr lIns="0" tIns="0" rIns="0" bIns="0" numCol="2" spcCol="432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2200" b="0"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220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22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220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E2133D-2149-6B45-BEAB-A2D5E225B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08789" y="6336000"/>
            <a:ext cx="11399211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42CCDA4-D437-6B48-8BBD-CAC30F281160}"/>
              </a:ext>
            </a:extLst>
          </p:cNvPr>
          <p:cNvSpPr/>
          <p:nvPr userDrawn="1"/>
        </p:nvSpPr>
        <p:spPr>
          <a:xfrm>
            <a:off x="11444644" y="6404977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BA3B713D-1FBB-0E4F-91D0-D2B735266E79}" type="slidenum">
              <a:rPr lang="en-GB" sz="1200" smtClean="0">
                <a:solidFill>
                  <a:schemeClr val="accent6"/>
                </a:solidFill>
              </a:rPr>
              <a:pPr algn="r"/>
              <a:t>‹#›</a:t>
            </a:fld>
            <a:endParaRPr lang="en-GB" sz="120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72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E210B85-691C-7298-6DB6-61C25A5191F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761153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E210B85-691C-7298-6DB6-61C25A5191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1F7EFD61-0B79-2619-1483-7B804B2C82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5" y="3235800"/>
            <a:ext cx="11460163" cy="1260000"/>
          </a:xfrm>
        </p:spPr>
        <p:txBody>
          <a:bodyPr vert="horz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enter section header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BC9BD8C-031D-7F0A-C46B-D38FB01367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4514654"/>
            <a:ext cx="11460164" cy="4752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800" i="0">
                <a:solidFill>
                  <a:schemeClr val="tx2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section subtitle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B01FA46-1D8D-93AD-9A24-7740D438F0B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7175" y="5967611"/>
            <a:ext cx="1401150" cy="42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7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E210B85-691C-7298-6DB6-61C25A5191F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761153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E210B85-691C-7298-6DB6-61C25A5191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1F7EFD61-0B79-2619-1483-7B804B2C82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5" y="3235800"/>
            <a:ext cx="11460163" cy="1260000"/>
          </a:xfrm>
        </p:spPr>
        <p:txBody>
          <a:bodyPr vert="horz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enter section header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BC9BD8C-031D-7F0A-C46B-D38FB01367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4514654"/>
            <a:ext cx="11460164" cy="4752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800" i="0">
                <a:solidFill>
                  <a:schemeClr val="tx2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section subtitle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B01FA46-1D8D-93AD-9A24-7740D438F0B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7175" y="5967611"/>
            <a:ext cx="1401150" cy="42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4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8276E86-C9B6-1B20-0470-A93E9FE7680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363470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8276E86-C9B6-1B20-0470-A93E9FE768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7905DD1F-ADCE-21F5-3B42-348B73562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5" y="3235800"/>
            <a:ext cx="8651875" cy="1260000"/>
          </a:xfrm>
        </p:spPr>
        <p:txBody>
          <a:bodyPr vert="horz"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enter section header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A65F606-CDCB-0367-61AA-199FECCB3A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4514654"/>
            <a:ext cx="8651876" cy="4752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800" i="0"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section subtitle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E066BEF-B097-8826-7B68-974384A3DA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3772" t="25173" r="16016" b="28870"/>
          <a:stretch/>
        </p:blipFill>
        <p:spPr>
          <a:xfrm>
            <a:off x="322824" y="5861243"/>
            <a:ext cx="1586940" cy="58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049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1B20AFD6-6925-491B-B024-5E0A32A58D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7590" t="25173" r="17185" b="31039"/>
          <a:stretch/>
        </p:blipFill>
        <p:spPr>
          <a:xfrm>
            <a:off x="152399" y="2073890"/>
            <a:ext cx="11992273" cy="453963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B90B266-F3BD-2613-5CB9-7E4A4FDFC416}"/>
              </a:ext>
            </a:extLst>
          </p:cNvPr>
          <p:cNvSpPr/>
          <p:nvPr userDrawn="1"/>
        </p:nvSpPr>
        <p:spPr bwMode="auto">
          <a:xfrm>
            <a:off x="11039475" y="164305"/>
            <a:ext cx="862012" cy="31750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None/>
            </a:pPr>
            <a:r>
              <a:rPr lang="en-GB" sz="1000" b="1" kern="0">
                <a:solidFill>
                  <a:srgbClr val="FFFFFF"/>
                </a:solidFill>
                <a:latin typeface="+mn-lt"/>
              </a:rPr>
              <a:t>gsk.com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F8659A8-C764-F3A5-40B7-A3CB7A35D23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94470" y="243283"/>
            <a:ext cx="159543" cy="15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4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RNING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03810C-0168-8013-6BD1-DF4493DB8F41}"/>
              </a:ext>
            </a:extLst>
          </p:cNvPr>
          <p:cNvSpPr/>
          <p:nvPr userDrawn="1"/>
        </p:nvSpPr>
        <p:spPr bwMode="auto">
          <a:xfrm>
            <a:off x="242888" y="242888"/>
            <a:ext cx="11704637" cy="584835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GB" sz="9600" kern="0">
                <a:solidFill>
                  <a:schemeClr val="bg1"/>
                </a:solidFill>
              </a:rPr>
              <a:t>Do not use </a:t>
            </a:r>
            <a:br>
              <a:rPr lang="en-GB" sz="9600" kern="0">
                <a:solidFill>
                  <a:schemeClr val="bg1"/>
                </a:solidFill>
              </a:rPr>
            </a:br>
            <a:r>
              <a:rPr lang="en-GB" sz="9600" kern="0">
                <a:solidFill>
                  <a:schemeClr val="bg1"/>
                </a:solidFill>
              </a:rPr>
              <a:t>layouts that appear </a:t>
            </a:r>
            <a:br>
              <a:rPr lang="en-GB" sz="9600" kern="0">
                <a:solidFill>
                  <a:schemeClr val="bg1"/>
                </a:solidFill>
              </a:rPr>
            </a:br>
            <a:r>
              <a:rPr lang="en-GB" sz="9600" kern="0">
                <a:solidFill>
                  <a:schemeClr val="bg1"/>
                </a:solidFill>
              </a:rPr>
              <a:t>after this point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AFE542C-8ECE-F9C9-8F96-80B2751FAA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328" t="12162" r="1499" b="12843"/>
          <a:stretch/>
        </p:blipFill>
        <p:spPr>
          <a:xfrm>
            <a:off x="90711" y="6207919"/>
            <a:ext cx="1215582" cy="56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32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9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54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3" indent="0" algn="ctr">
              <a:buNone/>
              <a:defRPr sz="1600"/>
            </a:lvl4pPr>
            <a:lvl5pPr marL="1828617" indent="0" algn="ctr">
              <a:buNone/>
              <a:defRPr sz="1600"/>
            </a:lvl5pPr>
            <a:lvl6pPr marL="2285771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7747E-5981-D943-A74E-D4C7D9049F4A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9256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7747E-5981-D943-A74E-D4C7D9049F4A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2CC2E-E50C-F549-B54E-6D4C4A6D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88831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5999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5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0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6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7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7747E-5981-D943-A74E-D4C7D9049F4A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2CC2E-E50C-F549-B54E-6D4C4A6D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7647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7747E-5981-D943-A74E-D4C7D9049F4A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2CC2E-E50C-F549-B54E-6D4C4A6D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7176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4" indent="0">
              <a:buNone/>
              <a:defRPr sz="2000" b="1"/>
            </a:lvl2pPr>
            <a:lvl3pPr marL="914309" indent="0">
              <a:buNone/>
              <a:defRPr sz="1800" b="1"/>
            </a:lvl3pPr>
            <a:lvl4pPr marL="1371463" indent="0">
              <a:buNone/>
              <a:defRPr sz="1600" b="1"/>
            </a:lvl4pPr>
            <a:lvl5pPr marL="1828617" indent="0">
              <a:buNone/>
              <a:defRPr sz="1600" b="1"/>
            </a:lvl5pPr>
            <a:lvl6pPr marL="2285771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4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4" indent="0">
              <a:buNone/>
              <a:defRPr sz="2000" b="1"/>
            </a:lvl2pPr>
            <a:lvl3pPr marL="914309" indent="0">
              <a:buNone/>
              <a:defRPr sz="1800" b="1"/>
            </a:lvl3pPr>
            <a:lvl4pPr marL="1371463" indent="0">
              <a:buNone/>
              <a:defRPr sz="1600" b="1"/>
            </a:lvl4pPr>
            <a:lvl5pPr marL="1828617" indent="0">
              <a:buNone/>
              <a:defRPr sz="1600" b="1"/>
            </a:lvl5pPr>
            <a:lvl6pPr marL="2285771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4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7747E-5981-D943-A74E-D4C7D9049F4A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2CC2E-E50C-F549-B54E-6D4C4A6D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51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, subhead, Three columns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2736000"/>
            <a:ext cx="11088000" cy="3456000"/>
          </a:xfrm>
          <a:prstGeom prst="rect">
            <a:avLst/>
          </a:prstGeom>
        </p:spPr>
        <p:txBody>
          <a:bodyPr lIns="0" tIns="0" rIns="0" bIns="0" numCol="3" spcCol="432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2200" b="0"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220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22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220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286FFC-BD82-6E40-BA0C-B1C0F7127A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087999"/>
            <a:ext cx="11050700" cy="462017"/>
          </a:xfrm>
          <a:prstGeom prst="rect">
            <a:avLst/>
          </a:prstGeom>
        </p:spPr>
        <p:txBody>
          <a:bodyPr lIns="0" tIns="0" rIns="0" bIns="0" numCol="2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  <a:defRPr sz="2400" b="1">
                <a:solidFill>
                  <a:schemeClr val="accent6"/>
                </a:solidFill>
              </a:defRPr>
            </a:lvl1pPr>
            <a:lvl2pPr marL="357188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2pPr>
            <a:lvl3pPr marL="714375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3pPr>
            <a:lvl4pPr marL="1081087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4pPr>
            <a:lvl5pPr marL="1438275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Subhead if needed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0784B1-AA1E-DC4B-BEB4-EC05249AFE00}"/>
              </a:ext>
            </a:extLst>
          </p:cNvPr>
          <p:cNvSpPr txBox="1"/>
          <p:nvPr userDrawn="1"/>
        </p:nvSpPr>
        <p:spPr>
          <a:xfrm>
            <a:off x="4700954" y="423203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GB" sz="1200" b="1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2CCDA4-D437-6B48-8BBD-CAC30F281160}"/>
              </a:ext>
            </a:extLst>
          </p:cNvPr>
          <p:cNvSpPr/>
          <p:nvPr userDrawn="1"/>
        </p:nvSpPr>
        <p:spPr>
          <a:xfrm>
            <a:off x="11444644" y="6404977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BA3B713D-1FBB-0E4F-91D0-D2B735266E79}" type="slidenum">
              <a:rPr lang="en-GB" sz="1200" smtClean="0">
                <a:solidFill>
                  <a:schemeClr val="accent6"/>
                </a:solidFill>
              </a:rPr>
              <a:pPr algn="r"/>
              <a:t>‹#›</a:t>
            </a:fld>
            <a:endParaRPr lang="en-GB" sz="1200">
              <a:solidFill>
                <a:schemeClr val="accent6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7E4AB90-2CB6-0646-B56C-4B58E33EC9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404154" cy="86518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GB"/>
              <a:t>Heading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A9D545D-FD2F-4843-8588-07EBE7DDA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2000" y="6348700"/>
            <a:ext cx="113760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07F89CB-5AF7-9C7B-6503-F287E127E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9220370" y="244040"/>
            <a:ext cx="3064672" cy="18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01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7747E-5981-D943-A74E-D4C7D9049F4A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2CC2E-E50C-F549-B54E-6D4C4A6D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04054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7747E-5981-D943-A74E-D4C7D9049F4A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2CC2E-E50C-F549-B54E-6D4C4A6D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9835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1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54" indent="0">
              <a:buNone/>
              <a:defRPr sz="1400"/>
            </a:lvl2pPr>
            <a:lvl3pPr marL="914309" indent="0">
              <a:buNone/>
              <a:defRPr sz="1200"/>
            </a:lvl3pPr>
            <a:lvl4pPr marL="1371463" indent="0">
              <a:buNone/>
              <a:defRPr sz="1000"/>
            </a:lvl4pPr>
            <a:lvl5pPr marL="1828617" indent="0">
              <a:buNone/>
              <a:defRPr sz="1000"/>
            </a:lvl5pPr>
            <a:lvl6pPr marL="2285771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4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7747E-5981-D943-A74E-D4C7D9049F4A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2CC2E-E50C-F549-B54E-6D4C4A6D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798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1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54" indent="0">
              <a:buNone/>
              <a:defRPr sz="2800"/>
            </a:lvl2pPr>
            <a:lvl3pPr marL="914309" indent="0">
              <a:buNone/>
              <a:defRPr sz="2400"/>
            </a:lvl3pPr>
            <a:lvl4pPr marL="1371463" indent="0">
              <a:buNone/>
              <a:defRPr sz="2000"/>
            </a:lvl4pPr>
            <a:lvl5pPr marL="1828617" indent="0">
              <a:buNone/>
              <a:defRPr sz="2000"/>
            </a:lvl5pPr>
            <a:lvl6pPr marL="2285771" indent="0">
              <a:buNone/>
              <a:defRPr sz="2000"/>
            </a:lvl6pPr>
            <a:lvl7pPr marL="2742926" indent="0">
              <a:buNone/>
              <a:defRPr sz="2000"/>
            </a:lvl7pPr>
            <a:lvl8pPr marL="3200080" indent="0">
              <a:buNone/>
              <a:defRPr sz="2000"/>
            </a:lvl8pPr>
            <a:lvl9pPr marL="3657234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54" indent="0">
              <a:buNone/>
              <a:defRPr sz="1400"/>
            </a:lvl2pPr>
            <a:lvl3pPr marL="914309" indent="0">
              <a:buNone/>
              <a:defRPr sz="1200"/>
            </a:lvl3pPr>
            <a:lvl4pPr marL="1371463" indent="0">
              <a:buNone/>
              <a:defRPr sz="1000"/>
            </a:lvl4pPr>
            <a:lvl5pPr marL="1828617" indent="0">
              <a:buNone/>
              <a:defRPr sz="1000"/>
            </a:lvl5pPr>
            <a:lvl6pPr marL="2285771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4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7747E-5981-D943-A74E-D4C7D9049F4A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2CC2E-E50C-F549-B54E-6D4C4A6D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73009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7747E-5981-D943-A74E-D4C7D9049F4A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2CC2E-E50C-F549-B54E-6D4C4A6D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7209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7747E-5981-D943-A74E-D4C7D9049F4A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2CC2E-E50C-F549-B54E-6D4C4A6D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096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slide with image A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4093" y="1647568"/>
            <a:ext cx="4909569" cy="313006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4200"/>
              </a:lnSpc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GB"/>
              <a:t>Headline over a number of lines,</a:t>
            </a:r>
            <a:br>
              <a:rPr lang="en-GB"/>
            </a:br>
            <a:r>
              <a:rPr lang="en-GB"/>
              <a:t>keep to maximum of four lines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0784B1-AA1E-DC4B-BEB4-EC05249AFE00}"/>
              </a:ext>
            </a:extLst>
          </p:cNvPr>
          <p:cNvSpPr txBox="1"/>
          <p:nvPr userDrawn="1"/>
        </p:nvSpPr>
        <p:spPr>
          <a:xfrm>
            <a:off x="4700954" y="423203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GB" sz="1200" b="1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2CCDA4-D437-6B48-8BBD-CAC30F281160}"/>
              </a:ext>
            </a:extLst>
          </p:cNvPr>
          <p:cNvSpPr/>
          <p:nvPr userDrawn="1"/>
        </p:nvSpPr>
        <p:spPr>
          <a:xfrm>
            <a:off x="11444644" y="6404977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BA3B713D-1FBB-0E4F-91D0-D2B735266E79}" type="slidenum">
              <a:rPr lang="en-GB" sz="1200" smtClean="0">
                <a:solidFill>
                  <a:schemeClr val="tx1"/>
                </a:solidFill>
              </a:rPr>
              <a:pPr algn="r"/>
              <a:t>‹#›</a:t>
            </a:fld>
            <a:endParaRPr lang="en-GB" sz="1200">
              <a:solidFill>
                <a:schemeClr val="tx1"/>
              </a:solidFill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EF456E7-F404-A541-B6E9-27C1B10EC60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</p:spPr>
        <p:txBody>
          <a:bodyPr tIns="2340000"/>
          <a:lstStyle>
            <a:lvl1pPr algn="ctr">
              <a:buNone/>
              <a:defRPr/>
            </a:lvl1pPr>
          </a:lstStyle>
          <a:p>
            <a:r>
              <a:rPr lang="en-GB"/>
              <a:t>Click on icon to insert image (including Alt Text)</a:t>
            </a:r>
          </a:p>
        </p:txBody>
      </p:sp>
    </p:spTree>
    <p:extLst>
      <p:ext uri="{BB962C8B-B14F-4D97-AF65-F5344CB8AC3E}">
        <p14:creationId xmlns:p14="http://schemas.microsoft.com/office/powerpoint/2010/main" val="304328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Grid Boxes 4UP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244FF8-F4E4-0514-77D0-8D8D69F93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9220370" y="244040"/>
            <a:ext cx="3064672" cy="18796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ACF78F6-439A-384B-9C21-D11B5B50E0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404154" cy="6957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GB"/>
              <a:t>Heading</a:t>
            </a:r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B540671A-ED56-3548-A508-080ABBDB5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77721" y="1188000"/>
            <a:ext cx="3564000" cy="900000"/>
          </a:xfrm>
          <a:prstGeom prst="round2SameRect">
            <a:avLst/>
          </a:prstGeom>
          <a:solidFill>
            <a:srgbClr val="E4E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286FFC-BD82-6E40-BA0C-B1C0F7127A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77721" y="2088000"/>
            <a:ext cx="3564000" cy="1512000"/>
          </a:xfrm>
          <a:prstGeom prst="rect">
            <a:avLst/>
          </a:prstGeom>
          <a:solidFill>
            <a:srgbClr val="F2F2F2"/>
          </a:solidFill>
        </p:spPr>
        <p:txBody>
          <a:bodyPr lIns="216000" tIns="216000" rIns="216000" bIns="216000">
            <a:no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1pPr>
            <a:lvl2pPr marL="357188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2pPr>
            <a:lvl3pPr marL="714375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3pPr>
            <a:lvl4pPr marL="1081087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4pPr>
            <a:lvl5pPr marL="1438275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id="{08FEBAA5-9C5F-2648-899B-9991822EB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31884" y="1188000"/>
            <a:ext cx="3564000" cy="900000"/>
          </a:xfrm>
          <a:prstGeom prst="round2SameRect">
            <a:avLst/>
          </a:prstGeom>
          <a:solidFill>
            <a:srgbClr val="E4E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7F90A04B-AAE8-A248-ADF6-A73BF8ECD7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1884" y="2089034"/>
            <a:ext cx="3564000" cy="1512000"/>
          </a:xfrm>
          <a:prstGeom prst="rect">
            <a:avLst/>
          </a:prstGeom>
          <a:solidFill>
            <a:srgbClr val="F2F2F2"/>
          </a:solidFill>
        </p:spPr>
        <p:txBody>
          <a:bodyPr lIns="216000" tIns="216000" rIns="216000" bIns="216000">
            <a:no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1pPr>
            <a:lvl2pPr marL="357188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2pPr>
            <a:lvl3pPr marL="714375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3pPr>
            <a:lvl4pPr marL="1081087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4pPr>
            <a:lvl5pPr marL="1438275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8FD6A08D-6DD3-C845-8B17-CC9297B60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77721" y="3749267"/>
            <a:ext cx="3564000" cy="900000"/>
          </a:xfrm>
          <a:prstGeom prst="round2SameRect">
            <a:avLst/>
          </a:prstGeom>
          <a:solidFill>
            <a:srgbClr val="E4E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6017D8E3-CAD4-674B-ABC3-946291000D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77721" y="4649267"/>
            <a:ext cx="3564000" cy="1512000"/>
          </a:xfrm>
          <a:prstGeom prst="rect">
            <a:avLst/>
          </a:prstGeom>
          <a:solidFill>
            <a:srgbClr val="F2F2F2"/>
          </a:solidFill>
        </p:spPr>
        <p:txBody>
          <a:bodyPr lIns="216000" tIns="216000" rIns="216000" bIns="216000">
            <a:no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1pPr>
            <a:lvl2pPr marL="357188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2pPr>
            <a:lvl3pPr marL="714375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3pPr>
            <a:lvl4pPr marL="1081087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4pPr>
            <a:lvl5pPr marL="1438275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B5A7277B-59DD-844A-A364-77AED24CB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39447" y="3752201"/>
            <a:ext cx="3564000" cy="900000"/>
          </a:xfrm>
          <a:prstGeom prst="round2SameRect">
            <a:avLst/>
          </a:prstGeom>
          <a:solidFill>
            <a:srgbClr val="E4E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07BD5561-5536-6F4A-AD32-EFB7423F22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31884" y="4650427"/>
            <a:ext cx="3564000" cy="1512000"/>
          </a:xfrm>
          <a:prstGeom prst="rect">
            <a:avLst/>
          </a:prstGeom>
          <a:solidFill>
            <a:srgbClr val="F2F2F2"/>
          </a:solidFill>
        </p:spPr>
        <p:txBody>
          <a:bodyPr lIns="216000" tIns="216000" rIns="216000" bIns="216000">
            <a:no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1pPr>
            <a:lvl2pPr marL="357188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2pPr>
            <a:lvl3pPr marL="714375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3pPr>
            <a:lvl4pPr marL="1081087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4pPr>
            <a:lvl5pPr marL="1438275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BEB741-20EA-C36A-7EF8-DE1CD1F1A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2000" y="6336000"/>
            <a:ext cx="11384862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42CCDA4-D437-6B48-8BBD-CAC30F281160}"/>
              </a:ext>
            </a:extLst>
          </p:cNvPr>
          <p:cNvSpPr/>
          <p:nvPr userDrawn="1"/>
        </p:nvSpPr>
        <p:spPr>
          <a:xfrm>
            <a:off x="11444644" y="6404977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BA3B713D-1FBB-0E4F-91D0-D2B735266E79}" type="slidenum">
              <a:rPr lang="en-GB" sz="1200" smtClean="0">
                <a:solidFill>
                  <a:schemeClr val="accent6"/>
                </a:solidFill>
              </a:rPr>
              <a:pPr algn="r"/>
              <a:t>‹#›</a:t>
            </a:fld>
            <a:endParaRPr lang="en-GB" sz="120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18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Grid Boxes 2UP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90784B1-AA1E-DC4B-BEB4-EC05249AFE00}"/>
              </a:ext>
            </a:extLst>
          </p:cNvPr>
          <p:cNvSpPr txBox="1"/>
          <p:nvPr userDrawn="1"/>
        </p:nvSpPr>
        <p:spPr>
          <a:xfrm>
            <a:off x="4700954" y="423203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GB" sz="1200" b="1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2CCDA4-D437-6B48-8BBD-CAC30F281160}"/>
              </a:ext>
            </a:extLst>
          </p:cNvPr>
          <p:cNvSpPr/>
          <p:nvPr userDrawn="1"/>
        </p:nvSpPr>
        <p:spPr>
          <a:xfrm>
            <a:off x="11444644" y="6404977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BA3B713D-1FBB-0E4F-91D0-D2B735266E79}" type="slidenum">
              <a:rPr lang="en-GB" sz="1200" smtClean="0">
                <a:solidFill>
                  <a:schemeClr val="accent6"/>
                </a:solidFill>
              </a:rPr>
              <a:pPr algn="r"/>
              <a:t>‹#›</a:t>
            </a:fld>
            <a:endParaRPr lang="en-GB" sz="1200">
              <a:solidFill>
                <a:schemeClr val="accent6"/>
              </a:solidFill>
            </a:endParaRP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7F90A04B-AAE8-A248-ADF6-A73BF8ECD7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000" y="2699082"/>
            <a:ext cx="3564000" cy="3311999"/>
          </a:xfrm>
          <a:prstGeom prst="rect">
            <a:avLst/>
          </a:prstGeom>
          <a:solidFill>
            <a:srgbClr val="F2F2F2"/>
          </a:solidFill>
        </p:spPr>
        <p:txBody>
          <a:bodyPr lIns="216000" tIns="216000" rIns="216000" bIns="216000">
            <a:no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1pPr>
            <a:lvl2pPr marL="357188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2pPr>
            <a:lvl3pPr marL="714375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3pPr>
            <a:lvl4pPr marL="1081087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4pPr>
            <a:lvl5pPr marL="1438275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id="{08FEBAA5-9C5F-2648-899B-9991822EB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2000" y="1691082"/>
            <a:ext cx="3564000" cy="1008000"/>
          </a:xfrm>
          <a:prstGeom prst="round2SameRect">
            <a:avLst/>
          </a:prstGeom>
          <a:solidFill>
            <a:srgbClr val="E4E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242484D6-4364-A442-9ABC-5042556E62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24378" y="2699082"/>
            <a:ext cx="3564000" cy="3311999"/>
          </a:xfrm>
          <a:prstGeom prst="rect">
            <a:avLst/>
          </a:prstGeom>
          <a:solidFill>
            <a:srgbClr val="F2F2F2"/>
          </a:solidFill>
        </p:spPr>
        <p:txBody>
          <a:bodyPr lIns="216000" tIns="216000" rIns="216000" bIns="216000">
            <a:no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1pPr>
            <a:lvl2pPr marL="357188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2pPr>
            <a:lvl3pPr marL="714375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3pPr>
            <a:lvl4pPr marL="1081087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4pPr>
            <a:lvl5pPr marL="1438275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9E7ED11E-4751-6140-AC11-8C5B88B96E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24378" y="1691082"/>
            <a:ext cx="3564000" cy="1008000"/>
          </a:xfrm>
          <a:prstGeom prst="round2SameRect">
            <a:avLst/>
          </a:prstGeom>
          <a:solidFill>
            <a:srgbClr val="E4E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87C9DF-7113-134C-B859-0141E7D1B2DB}"/>
              </a:ext>
            </a:extLst>
          </p:cNvPr>
          <p:cNvSpPr txBox="1"/>
          <p:nvPr userDrawn="1"/>
        </p:nvSpPr>
        <p:spPr>
          <a:xfrm>
            <a:off x="4700954" y="653038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GB" sz="1200" b="1">
              <a:solidFill>
                <a:schemeClr val="accent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5DD270E-858A-0745-A4F5-3FE5B49194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404154" cy="6957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GB"/>
              <a:t>Heading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D787DC-00EF-B13A-FE97-CE51273E8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9220370" y="244040"/>
            <a:ext cx="3064672" cy="1879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0783BA3-377B-7D8A-0B7B-91C314676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2000" y="6336000"/>
            <a:ext cx="11384862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61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44.xml"/><Relationship Id="rId34" Type="http://schemas.openxmlformats.org/officeDocument/2006/relationships/oleObject" Target="../embeddings/oleObject1.bin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33" Type="http://schemas.openxmlformats.org/officeDocument/2006/relationships/tags" Target="../tags/tag1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29" Type="http://schemas.openxmlformats.org/officeDocument/2006/relationships/slideLayout" Target="../slideLayouts/slideLayout52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32" Type="http://schemas.openxmlformats.org/officeDocument/2006/relationships/theme" Target="../theme/theme2.xml"/><Relationship Id="rId37" Type="http://schemas.openxmlformats.org/officeDocument/2006/relationships/image" Target="../media/image21.svg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51.xml"/><Relationship Id="rId36" Type="http://schemas.openxmlformats.org/officeDocument/2006/relationships/image" Target="../media/image20.png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54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50.xml"/><Relationship Id="rId30" Type="http://schemas.openxmlformats.org/officeDocument/2006/relationships/slideLayout" Target="../slideLayouts/slideLayout53.xml"/><Relationship Id="rId35" Type="http://schemas.openxmlformats.org/officeDocument/2006/relationships/image" Target="../media/image19.emf"/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image" Target="../media/image34.png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56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image" Target="../media/image36.jpeg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image" Target="../media/image3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CE947E-1F3C-4CE2-B205-42ACABCDF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4187EB-CD8C-4429-80A8-057E397FF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8BCC8-525B-41FD-8646-596B1960C6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574AD-8404-48D7-8DB8-BCC9125C3396}" type="datetimeFigureOut">
              <a:rPr lang="en-GB" smtClean="0"/>
              <a:t>04/03/2025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564A6-47BB-43DB-A152-9E1555760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3BD63-EE18-4132-8F91-68A0A2C0D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67EA4-DCE3-FB49-A794-A4595EF638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0448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5" r:id="rId1"/>
    <p:sldLayoutId id="2147483817" r:id="rId2"/>
    <p:sldLayoutId id="2147483833" r:id="rId3"/>
    <p:sldLayoutId id="2147483834" r:id="rId4"/>
    <p:sldLayoutId id="2147483826" r:id="rId5"/>
    <p:sldLayoutId id="2147483827" r:id="rId6"/>
    <p:sldLayoutId id="2147483818" r:id="rId7"/>
    <p:sldLayoutId id="2147483813" r:id="rId8"/>
    <p:sldLayoutId id="2147483814" r:id="rId9"/>
    <p:sldLayoutId id="2147483815" r:id="rId10"/>
    <p:sldLayoutId id="2147483719" r:id="rId11"/>
    <p:sldLayoutId id="2147483938" r:id="rId12"/>
    <p:sldLayoutId id="2147483939" r:id="rId13"/>
    <p:sldLayoutId id="2147483933" r:id="rId14"/>
    <p:sldLayoutId id="2147483824" r:id="rId15"/>
    <p:sldLayoutId id="2147483926" r:id="rId16"/>
    <p:sldLayoutId id="2147483927" r:id="rId17"/>
    <p:sldLayoutId id="2147483929" r:id="rId18"/>
    <p:sldLayoutId id="2147483928" r:id="rId19"/>
    <p:sldLayoutId id="2147483930" r:id="rId20"/>
    <p:sldLayoutId id="2147483924" r:id="rId21"/>
    <p:sldLayoutId id="2147483940" r:id="rId22"/>
    <p:sldLayoutId id="2147483968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2280360-3C6D-A798-8CAC-A26D562C36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3"/>
            </p:custDataLst>
            <p:extLst>
              <p:ext uri="{D42A27DB-BD31-4B8C-83A1-F6EECF244321}">
                <p14:modId xmlns:p14="http://schemas.microsoft.com/office/powerpoint/2010/main" val="9662590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4" imgW="425" imgH="424" progId="TCLayout.ActiveDocument.1">
                  <p:embed/>
                </p:oleObj>
              </mc:Choice>
              <mc:Fallback>
                <p:oleObj name="think-cell Slide" r:id="rId34" imgW="425" imgH="42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2280360-3C6D-A798-8CAC-A26D562C36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19338" y="6343650"/>
            <a:ext cx="5600700" cy="2698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5288" y="6343650"/>
            <a:ext cx="540000" cy="2698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/>
              <a:t>Click to enter slide title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8172450" y="6343650"/>
            <a:ext cx="2776537" cy="2698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46B58B4-0D72-4C8B-9355-854FB5782278}" type="datetime4">
              <a:rPr lang="en-GB" smtClean="0"/>
              <a:t>04 March 2025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BC2AD35-7761-4742-BEF1-3D0CAD2E1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125" y="1303338"/>
            <a:ext cx="11460163" cy="4787899"/>
          </a:xfrm>
          <a:prstGeom prst="rect">
            <a:avLst/>
          </a:prstGeom>
        </p:spPr>
        <p:txBody>
          <a:bodyPr vert="horz" lIns="180000" tIns="180000" rIns="180000" bIns="180000" rtlCol="0">
            <a:noAutofit/>
          </a:bodyPr>
          <a:lstStyle/>
          <a:p>
            <a:pPr lvl="0"/>
            <a:r>
              <a:rPr lang="en-GB"/>
              <a:t>Click to enter text content.</a:t>
            </a:r>
            <a:br>
              <a:rPr lang="en-GB"/>
            </a:br>
            <a:r>
              <a:rPr lang="en-GB"/>
              <a:t>To increase bullet level, select your text &gt; press ‘Tab’.</a:t>
            </a:r>
            <a:br>
              <a:rPr lang="en-GB"/>
            </a:br>
            <a:r>
              <a:rPr lang="en-GB"/>
              <a:t>To decrease bullet level, select your text &gt; press ‘Shift’ + ‘Tab’.</a:t>
            </a:r>
            <a:br>
              <a:rPr lang="en-GB"/>
            </a:br>
            <a:r>
              <a:rPr lang="en-GB"/>
              <a:t>To remove bullet levels, select your text &gt; right click &gt; press ‘bullets’.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Eighth level</a:t>
            </a:r>
          </a:p>
          <a:p>
            <a:pPr lvl="8"/>
            <a:r>
              <a:rPr lang="en-GB"/>
              <a:t>Ninth level</a:t>
            </a:r>
          </a:p>
          <a:p>
            <a:pPr lvl="4"/>
            <a:endParaRPr lang="en-GB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7B7C2D6E-A9EC-414F-8A58-3207DA98D6C5}"/>
              </a:ext>
            </a:extLst>
          </p:cNvPr>
          <p:cNvPicPr>
            <a:picLocks noChangeAspect="1"/>
          </p:cNvPicPr>
          <p:nvPr userDrawn="1"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76239" y="6354213"/>
            <a:ext cx="820737" cy="24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732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  <p:sldLayoutId id="2147483989" r:id="rId7"/>
    <p:sldLayoutId id="2147483990" r:id="rId8"/>
    <p:sldLayoutId id="2147483991" r:id="rId9"/>
    <p:sldLayoutId id="2147483992" r:id="rId10"/>
    <p:sldLayoutId id="2147483993" r:id="rId11"/>
    <p:sldLayoutId id="2147483994" r:id="rId12"/>
    <p:sldLayoutId id="2147483995" r:id="rId13"/>
    <p:sldLayoutId id="2147483996" r:id="rId14"/>
    <p:sldLayoutId id="2147483997" r:id="rId15"/>
    <p:sldLayoutId id="2147483998" r:id="rId16"/>
    <p:sldLayoutId id="2147483999" r:id="rId17"/>
    <p:sldLayoutId id="2147484000" r:id="rId18"/>
    <p:sldLayoutId id="2147484001" r:id="rId19"/>
    <p:sldLayoutId id="2147484002" r:id="rId20"/>
    <p:sldLayoutId id="2147484003" r:id="rId21"/>
    <p:sldLayoutId id="2147484004" r:id="rId22"/>
    <p:sldLayoutId id="2147484005" r:id="rId23"/>
    <p:sldLayoutId id="2147484006" r:id="rId24"/>
    <p:sldLayoutId id="2147484007" r:id="rId25"/>
    <p:sldLayoutId id="2147484008" r:id="rId26"/>
    <p:sldLayoutId id="2147484009" r:id="rId27"/>
    <p:sldLayoutId id="2147484010" r:id="rId28"/>
    <p:sldLayoutId id="2147484011" r:id="rId29"/>
    <p:sldLayoutId id="2147484012" r:id="rId30"/>
    <p:sldLayoutId id="2147484013" r:id="rId3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/>
  <p:txStyles>
    <p:titleStyle>
      <a:lvl1pPr algn="l" defTabSz="121917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59991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2"/>
        </a:buClr>
        <a:buSzPct val="110000"/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717533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79973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1415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799955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159946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399940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759931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119922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6A6A6"/>
          </p15:clr>
        </p15:guide>
        <p15:guide id="2" pos="7680">
          <p15:clr>
            <a:srgbClr val="A6A6A6"/>
          </p15:clr>
        </p15:guide>
        <p15:guide id="3" pos="230">
          <p15:clr>
            <a:srgbClr val="A6A6A6"/>
          </p15:clr>
        </p15:guide>
        <p15:guide id="4" pos="1301">
          <p15:clr>
            <a:srgbClr val="A6A6A6"/>
          </p15:clr>
        </p15:guide>
        <p15:guide id="5" pos="1461">
          <p15:clr>
            <a:srgbClr val="A6A6A6"/>
          </p15:clr>
        </p15:guide>
        <p15:guide id="6" pos="2531">
          <p15:clr>
            <a:srgbClr val="A6A6A6"/>
          </p15:clr>
        </p15:guide>
        <p15:guide id="7" pos="2690">
          <p15:clr>
            <a:srgbClr val="A6A6A6"/>
          </p15:clr>
        </p15:guide>
        <p15:guide id="8" pos="3759">
          <p15:clr>
            <a:srgbClr val="A6A6A6"/>
          </p15:clr>
        </p15:guide>
        <p15:guide id="9" pos="3920">
          <p15:clr>
            <a:srgbClr val="A6A6A6"/>
          </p15:clr>
        </p15:guide>
        <p15:guide id="10" pos="4989">
          <p15:clr>
            <a:srgbClr val="A6A6A6"/>
          </p15:clr>
        </p15:guide>
        <p15:guide id="11" pos="5148">
          <p15:clr>
            <a:srgbClr val="A6A6A6"/>
          </p15:clr>
        </p15:guide>
        <p15:guide id="12" pos="6218">
          <p15:clr>
            <a:srgbClr val="A6A6A6"/>
          </p15:clr>
        </p15:guide>
        <p15:guide id="13" pos="6378">
          <p15:clr>
            <a:srgbClr val="A6A6A6"/>
          </p15:clr>
        </p15:guide>
        <p15:guide id="14" pos="7449">
          <p15:clr>
            <a:srgbClr val="A6A6A6"/>
          </p15:clr>
        </p15:guide>
        <p15:guide id="15" orient="horz">
          <p15:clr>
            <a:srgbClr val="A6A6A6"/>
          </p15:clr>
        </p15:guide>
        <p15:guide id="16" orient="horz" pos="4315">
          <p15:clr>
            <a:srgbClr val="A6A6A6"/>
          </p15:clr>
        </p15:guide>
        <p15:guide id="17" orient="horz" pos="153">
          <p15:clr>
            <a:srgbClr val="A6A6A6"/>
          </p15:clr>
        </p15:guide>
        <p15:guide id="18" orient="horz" pos="686">
          <p15:clr>
            <a:srgbClr val="A6A6A6"/>
          </p15:clr>
        </p15:guide>
        <p15:guide id="19" orient="horz" pos="821">
          <p15:clr>
            <a:srgbClr val="A6A6A6"/>
          </p15:clr>
        </p15:guide>
        <p15:guide id="20" orient="horz" pos="1323">
          <p15:clr>
            <a:srgbClr val="A6A6A6"/>
          </p15:clr>
        </p15:guide>
        <p15:guide id="21" orient="horz" pos="2330">
          <p15:clr>
            <a:srgbClr val="A6A6A6"/>
          </p15:clr>
        </p15:guide>
        <p15:guide id="22" orient="horz" pos="3335">
          <p15:clr>
            <a:srgbClr val="A6A6A6"/>
          </p15:clr>
        </p15:guide>
        <p15:guide id="23" orient="horz" pos="3837">
          <p15:clr>
            <a:srgbClr val="A6A6A6"/>
          </p15:clr>
        </p15:guide>
        <p15:guide id="24" orient="horz" pos="4166">
          <p15:clr>
            <a:srgbClr val="A6A6A6"/>
          </p15:clr>
        </p15:guide>
        <p15:guide id="25" orient="horz" pos="1827">
          <p15:clr>
            <a:srgbClr val="A4A3A4"/>
          </p15:clr>
        </p15:guide>
        <p15:guide id="26" orient="horz" pos="2832">
          <p15:clr>
            <a:srgbClr val="A4A3A4"/>
          </p15:clr>
        </p15:guide>
        <p15:guide id="27" orient="horz" pos="3996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574463"/>
            <a:ext cx="10515600" cy="861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618950"/>
            <a:ext cx="10515600" cy="2827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87747E-5981-D943-A74E-D4C7D9049F4A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42CC2E-E50C-F549-B54E-6D4C4A6D6A80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E23563-ADC2-4C4D-BE64-088247B981D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077403" y="6214838"/>
            <a:ext cx="338667" cy="3386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9D5837-8E9C-3942-B0E2-5FC8D9BE4663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516703" y="6214838"/>
            <a:ext cx="338667" cy="3386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5AF398-5BA4-5F45-AC47-44FF30FC7F5F}"/>
              </a:ext>
            </a:extLst>
          </p:cNvPr>
          <p:cNvSpPr txBox="1"/>
          <p:nvPr userDrawn="1"/>
        </p:nvSpPr>
        <p:spPr>
          <a:xfrm>
            <a:off x="8391114" y="6261131"/>
            <a:ext cx="2608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i="0" u="none" strike="noStrike" cap="none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Find us on social media @</a:t>
            </a:r>
            <a:r>
              <a:rPr lang="en-GB" sz="1200" b="1" i="0" u="none" strike="noStrike" cap="none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digdatagroup</a:t>
            </a:r>
            <a:endParaRPr lang="en-US" sz="1200" b="1" i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38F2AD-A7F7-8344-8F50-CFDE13925FBC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32671" y="6040655"/>
            <a:ext cx="3863842" cy="5716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53AEEB-771F-A9FA-3D10-9362CF602301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464558" y="313551"/>
            <a:ext cx="3336329" cy="89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210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6" r:id="rId1"/>
    <p:sldLayoutId id="2147484017" r:id="rId2"/>
    <p:sldLayoutId id="2147484018" r:id="rId3"/>
    <p:sldLayoutId id="2147484019" r:id="rId4"/>
    <p:sldLayoutId id="2147484020" r:id="rId5"/>
    <p:sldLayoutId id="2147484021" r:id="rId6"/>
    <p:sldLayoutId id="2147484022" r:id="rId7"/>
    <p:sldLayoutId id="2147484023" r:id="rId8"/>
    <p:sldLayoutId id="2147484024" r:id="rId9"/>
    <p:sldLayoutId id="2147484025" r:id="rId10"/>
    <p:sldLayoutId id="2147484026" r:id="rId11"/>
  </p:sldLayoutIdLst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7" indent="-228577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4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3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38">
          <p15:clr>
            <a:srgbClr val="F26B43"/>
          </p15:clr>
        </p15:guide>
        <p15:guide id="2" pos="45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2.jpg"/><Relationship Id="rId2" Type="http://schemas.openxmlformats.org/officeDocument/2006/relationships/hyperlink" Target="mailto:info@digdata.online" TargetMode="Externa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1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fif"/><Relationship Id="rId3" Type="http://schemas.openxmlformats.org/officeDocument/2006/relationships/image" Target="../media/image46.tmp"/><Relationship Id="rId7" Type="http://schemas.openxmlformats.org/officeDocument/2006/relationships/image" Target="../media/image55.jfif"/><Relationship Id="rId12" Type="http://schemas.openxmlformats.org/officeDocument/2006/relationships/image" Target="../media/image60.jf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4.jfif"/><Relationship Id="rId11" Type="http://schemas.openxmlformats.org/officeDocument/2006/relationships/image" Target="../media/image59.jfif"/><Relationship Id="rId5" Type="http://schemas.openxmlformats.org/officeDocument/2006/relationships/image" Target="../media/image53.jfif"/><Relationship Id="rId10" Type="http://schemas.openxmlformats.org/officeDocument/2006/relationships/image" Target="../media/image58.jfif"/><Relationship Id="rId4" Type="http://schemas.openxmlformats.org/officeDocument/2006/relationships/image" Target="../media/image52.jfif"/><Relationship Id="rId9" Type="http://schemas.openxmlformats.org/officeDocument/2006/relationships/image" Target="../media/image57.jf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69.png"/><Relationship Id="rId18" Type="http://schemas.openxmlformats.org/officeDocument/2006/relationships/image" Target="../media/image74.svg"/><Relationship Id="rId3" Type="http://schemas.openxmlformats.org/officeDocument/2006/relationships/image" Target="../media/image46.tmp"/><Relationship Id="rId21" Type="http://schemas.openxmlformats.org/officeDocument/2006/relationships/image" Target="../media/image77.png"/><Relationship Id="rId7" Type="http://schemas.openxmlformats.org/officeDocument/2006/relationships/image" Target="../media/image63.png"/><Relationship Id="rId12" Type="http://schemas.openxmlformats.org/officeDocument/2006/relationships/image" Target="../media/image68.svg"/><Relationship Id="rId17" Type="http://schemas.openxmlformats.org/officeDocument/2006/relationships/image" Target="../media/image73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72.svg"/><Relationship Id="rId20" Type="http://schemas.openxmlformats.org/officeDocument/2006/relationships/image" Target="../media/image76.svg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www.fph.org.uk/media/3031/fph_systems_and_function-final-v2.pdf" TargetMode="External"/><Relationship Id="rId11" Type="http://schemas.openxmlformats.org/officeDocument/2006/relationships/image" Target="../media/image67.png"/><Relationship Id="rId5" Type="http://schemas.openxmlformats.org/officeDocument/2006/relationships/image" Target="../media/image62.svg"/><Relationship Id="rId15" Type="http://schemas.openxmlformats.org/officeDocument/2006/relationships/image" Target="../media/image71.png"/><Relationship Id="rId23" Type="http://schemas.openxmlformats.org/officeDocument/2006/relationships/image" Target="../media/image79.jpeg"/><Relationship Id="rId10" Type="http://schemas.openxmlformats.org/officeDocument/2006/relationships/image" Target="../media/image66.svg"/><Relationship Id="rId19" Type="http://schemas.openxmlformats.org/officeDocument/2006/relationships/image" Target="../media/image75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Relationship Id="rId14" Type="http://schemas.openxmlformats.org/officeDocument/2006/relationships/image" Target="../media/image70.svg"/><Relationship Id="rId22" Type="http://schemas.openxmlformats.org/officeDocument/2006/relationships/image" Target="../media/image7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46.tmp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hyperlink" Target="https://www.strategyunitwm.nhs.uk/sites/default/files/2021-11/Defining%20strategic%20analytics%20and%20career%20pathways%20for%20healthcare%20analysts.pdf" TargetMode="External"/><Relationship Id="rId9" Type="http://schemas.openxmlformats.org/officeDocument/2006/relationships/image" Target="../media/image8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eur03.safelinks.protection.outlook.com/?url=https%3A%2F%2Ffuture.nhs.uk%2FDataAnalytics%2Fview%3FobjectID%3D26258896&amp;data=05%7C02%7CJames.Harrison3%40dhsc.gov.uk%7C4026e05043c746db0b9908dd50cb79aa%7C61278c3091a84c318c1fef4de8973a1c%7C1%7C0%7C638755557498194371%7CUnknown%7CTWFpbGZsb3d8eyJFbXB0eU1hcGkiOnRydWUsIlYiOiIwLjAuMDAwMCIsIlAiOiJXaW4zMiIsIkFOIjoiTWFpbCIsIldUIjoyfQ%3D%3D%7C0%7C%7C%7C&amp;sdata=1%2BvLbfG1t32PZav9RjPO2y74ftnUSxT5Ht3r8paiJZ0%3D&amp;reserved=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46.tmp"/><Relationship Id="rId7" Type="http://schemas.openxmlformats.org/officeDocument/2006/relationships/image" Target="../media/image91.jpe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0.jpe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Relationship Id="rId5" Type="http://schemas.openxmlformats.org/officeDocument/2006/relationships/hyperlink" Target="mailto:Info@digdata.online" TargetMode="External"/><Relationship Id="rId4" Type="http://schemas.openxmlformats.org/officeDocument/2006/relationships/hyperlink" Target="https://github.com/nhsbsa-data-analytics/dig-data-step-up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Relationship Id="rId4" Type="http://schemas.openxmlformats.org/officeDocument/2006/relationships/hyperlink" Target="mailto:Info@digdata.online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hyperlink" Target="mailto:info@digdata.onlineu" TargetMode="External"/><Relationship Id="rId7" Type="http://schemas.openxmlformats.org/officeDocument/2006/relationships/image" Target="../media/image40.jpeg"/><Relationship Id="rId2" Type="http://schemas.openxmlformats.org/officeDocument/2006/relationships/hyperlink" Target="mailto:alex@digdata.online" TargetMode="Externa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10" Type="http://schemas.openxmlformats.org/officeDocument/2006/relationships/image" Target="../media/image97.png"/><Relationship Id="rId4" Type="http://schemas.openxmlformats.org/officeDocument/2006/relationships/hyperlink" Target="mailto:info@digdata.online" TargetMode="External"/><Relationship Id="rId9" Type="http://schemas.openxmlformats.org/officeDocument/2006/relationships/image" Target="../media/image4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6.tmp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future.nhs.uk/connect.ti/DataAnalytics/view?objectID=26258896" TargetMode="Externa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F3EC203-C6E2-9646-B68F-E6738FCF4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36371" y="656698"/>
            <a:ext cx="6312817" cy="597408"/>
          </a:xfrm>
        </p:spPr>
        <p:txBody>
          <a:bodyPr>
            <a:noAutofit/>
          </a:bodyPr>
          <a:lstStyle/>
          <a:p>
            <a:pPr algn="l" fontAlgn="base">
              <a:lnSpc>
                <a:spcPct val="100000"/>
              </a:lnSpc>
            </a:pPr>
            <a:r>
              <a:rPr lang="en-GB" sz="2900" b="1" dirty="0">
                <a:solidFill>
                  <a:srgbClr val="FF0000"/>
                </a:solidFill>
                <a:latin typeface="+mn-lt"/>
                <a:ea typeface="Roboto Condensed"/>
              </a:rPr>
              <a:t>Welcome to the “Step Up” – </a:t>
            </a:r>
            <a:br>
              <a:rPr lang="en-GB" sz="2900" b="1" dirty="0">
                <a:solidFill>
                  <a:srgbClr val="FF0000"/>
                </a:solidFill>
                <a:latin typeface="+mn-lt"/>
                <a:ea typeface="Roboto Condensed"/>
              </a:rPr>
            </a:br>
            <a:r>
              <a:rPr lang="en-GB" sz="2900" b="1" dirty="0">
                <a:solidFill>
                  <a:srgbClr val="FF0000"/>
                </a:solidFill>
                <a:latin typeface="+mn-lt"/>
                <a:ea typeface="Roboto Condensed"/>
              </a:rPr>
              <a:t>NHS live online career challenge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F32C62-2020-4719-9324-FA2790DF07B9}"/>
              </a:ext>
            </a:extLst>
          </p:cNvPr>
          <p:cNvSpPr txBox="1"/>
          <p:nvPr/>
        </p:nvSpPr>
        <p:spPr>
          <a:xfrm>
            <a:off x="319307" y="1867741"/>
            <a:ext cx="11684291" cy="393954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65127" marR="0" lvl="0" indent="-265127" algn="l" defTabSz="30478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Watch the live NHS briefing session to meet the team and find out how to solve this career challenge.</a:t>
            </a:r>
          </a:p>
          <a:p>
            <a:pPr marL="265127" marR="0" lvl="0" indent="-265127" algn="l" defTabSz="3047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Communicate with us using the chat function only – Q&amp;A.</a:t>
            </a:r>
          </a:p>
          <a:p>
            <a:pPr marL="265127" marR="0" lvl="0" indent="-265127" algn="l" defTabSz="3047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If you have any technical difficulties, please email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info@digdata.online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. </a:t>
            </a:r>
          </a:p>
          <a:p>
            <a:pPr marL="265127" marR="0" lvl="0" indent="-265127" algn="l" defTabSz="3047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This call is being recorded and all attendee videos and microphones are disabled.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27" marR="0" lvl="0" indent="-265127" algn="l" defTabSz="3047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003C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27" marR="0" lvl="0" indent="-265127" algn="l" defTabSz="3047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1" i="0" u="none" strike="noStrike" kern="1200" cap="none" spc="0" normalizeH="0" baseline="0" noProof="0" dirty="0">
              <a:ln>
                <a:noFill/>
              </a:ln>
              <a:solidFill>
                <a:srgbClr val="003C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27" marR="0" lvl="0" indent="-265127" algn="l" defTabSz="3047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00" b="1" i="0" u="none" strike="noStrike" kern="1200" cap="none" spc="0" normalizeH="0" baseline="0" noProof="0" dirty="0">
              <a:ln>
                <a:noFill/>
              </a:ln>
              <a:solidFill>
                <a:srgbClr val="003C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5127" marR="0" lvl="0" indent="-265127" algn="l" defTabSz="3047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highlight>
                  <a:srgbClr val="FFFFFF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Respectful and appropriate behaviour throughout the briefing session.</a:t>
            </a:r>
          </a:p>
          <a:p>
            <a:pPr marL="265127" marR="0" lvl="0" indent="-265127" algn="l" defTabSz="3047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highlight>
                  <a:srgbClr val="FFFFFF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 positive attitude and a willingness to learn.</a:t>
            </a:r>
          </a:p>
          <a:p>
            <a:pPr marL="265127" marR="0" lvl="0" indent="-265127" algn="l" defTabSz="3047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highlight>
                  <a:srgbClr val="FFFFFF"/>
                </a:highlight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There will be several opportunities throughout today’s session to ask questions using the chat function.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265127" marR="0" lvl="0" indent="-265127" algn="l" defTabSz="3047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265127" marR="0" lvl="0" indent="-265127" algn="l" defTabSz="3047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265127" marR="0" lvl="0" indent="-265127" algn="l" defTabSz="3047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 how NHS use data every day to make decisions and solve problems.</a:t>
            </a:r>
          </a:p>
          <a:p>
            <a:pPr marL="265127" marR="0" lvl="0" indent="-265127" algn="l" defTabSz="3047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Receive a virtual work experience certificate</a:t>
            </a:r>
          </a:p>
          <a:p>
            <a:pPr marL="265127" marR="0" lvl="0" indent="-265127" algn="l" defTabSz="3047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Gain valuable data literacy skills.</a:t>
            </a:r>
          </a:p>
          <a:p>
            <a:pPr marL="265127" marR="0" lvl="0" indent="-265127" algn="l" defTabSz="3047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An extra curricular experience to add to your CV, LinkedIn profile and job applications. 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2818D3B-E8DB-4219-169E-DDA53D312531}"/>
              </a:ext>
            </a:extLst>
          </p:cNvPr>
          <p:cNvSpPr/>
          <p:nvPr/>
        </p:nvSpPr>
        <p:spPr>
          <a:xfrm>
            <a:off x="319307" y="1458651"/>
            <a:ext cx="11274531" cy="57694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Today’s event – 45 minutes</a:t>
            </a:r>
            <a:endParaRPr kumimoji="0" lang="en-GB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E2E8F24-A068-EA25-A4FA-B53E7249CFDE}"/>
              </a:ext>
            </a:extLst>
          </p:cNvPr>
          <p:cNvSpPr/>
          <p:nvPr/>
        </p:nvSpPr>
        <p:spPr>
          <a:xfrm>
            <a:off x="319306" y="3011049"/>
            <a:ext cx="11274531" cy="57694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What we need from you</a:t>
            </a:r>
            <a:endParaRPr kumimoji="0" lang="en-GB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6D42B9A-158D-1DF5-595B-F86278D660EA}"/>
              </a:ext>
            </a:extLst>
          </p:cNvPr>
          <p:cNvSpPr/>
          <p:nvPr/>
        </p:nvSpPr>
        <p:spPr>
          <a:xfrm>
            <a:off x="362298" y="4245466"/>
            <a:ext cx="11274531" cy="57694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How will you benefit from completing this challenge?</a:t>
            </a:r>
            <a:endParaRPr kumimoji="0" lang="en-GB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8640A9-07CA-83B2-A75C-3EC4A7AEE02B}"/>
              </a:ext>
            </a:extLst>
          </p:cNvPr>
          <p:cNvSpPr/>
          <p:nvPr/>
        </p:nvSpPr>
        <p:spPr>
          <a:xfrm>
            <a:off x="4078951" y="307796"/>
            <a:ext cx="1429689" cy="778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5" name="Picture 2" descr="A red and white text&#10;&#10;Description automatically generated">
            <a:extLst>
              <a:ext uri="{FF2B5EF4-FFF2-40B4-BE49-F238E27FC236}">
                <a16:creationId xmlns:a16="http://schemas.microsoft.com/office/drawing/2014/main" id="{FED07FD3-0C2A-6503-2443-AED1DABAC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06" y="6060147"/>
            <a:ext cx="3922393" cy="59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28207BA-1BB3-61F7-1D7E-210036A0085F}"/>
              </a:ext>
            </a:extLst>
          </p:cNvPr>
          <p:cNvGrpSpPr/>
          <p:nvPr/>
        </p:nvGrpSpPr>
        <p:grpSpPr>
          <a:xfrm>
            <a:off x="342812" y="324524"/>
            <a:ext cx="4887817" cy="905788"/>
            <a:chOff x="342812" y="324524"/>
            <a:chExt cx="4887817" cy="905788"/>
          </a:xfrm>
        </p:grpSpPr>
        <p:pic>
          <p:nvPicPr>
            <p:cNvPr id="2" name="object 6">
              <a:extLst>
                <a:ext uri="{FF2B5EF4-FFF2-40B4-BE49-F238E27FC236}">
                  <a16:creationId xmlns:a16="http://schemas.microsoft.com/office/drawing/2014/main" id="{DF0C52BD-0428-8809-D5FB-6EE87E457CD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2297" y="324524"/>
              <a:ext cx="4868332" cy="905788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4" name="Picture 23" descr="A logo with red letters&#10;&#10;Description automatically generated">
              <a:extLst>
                <a:ext uri="{FF2B5EF4-FFF2-40B4-BE49-F238E27FC236}">
                  <a16:creationId xmlns:a16="http://schemas.microsoft.com/office/drawing/2014/main" id="{F3EF8BE5-3333-702C-B982-3CD224AA9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812" y="334944"/>
              <a:ext cx="2269098" cy="884948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BF5F731-2C0E-9B66-3272-AD7E00119E4E}"/>
              </a:ext>
            </a:extLst>
          </p:cNvPr>
          <p:cNvSpPr/>
          <p:nvPr/>
        </p:nvSpPr>
        <p:spPr>
          <a:xfrm>
            <a:off x="9398977" y="6019105"/>
            <a:ext cx="2604621" cy="6806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898B6E-F69F-CA5A-8E0F-0A2AC1A0BF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8125" y="6071856"/>
            <a:ext cx="3328704" cy="499915"/>
          </a:xfrm>
          <a:prstGeom prst="rect">
            <a:avLst/>
          </a:prstGeom>
        </p:spPr>
      </p:pic>
      <p:pic>
        <p:nvPicPr>
          <p:cNvPr id="13" name="Picture 12" descr="A blue and white logo&#10;&#10;Description automatically generated">
            <a:extLst>
              <a:ext uri="{FF2B5EF4-FFF2-40B4-BE49-F238E27FC236}">
                <a16:creationId xmlns:a16="http://schemas.microsoft.com/office/drawing/2014/main" id="{9B133D78-AF2E-3695-88F4-6350F446C4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204" y="359062"/>
            <a:ext cx="2221909" cy="89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679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87A90-6F2A-C29F-67E4-CB7A0A484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D8788F-4BA6-2C9D-E7D5-E1C860220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4445" y="177794"/>
            <a:ext cx="1200870" cy="46990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0552A7-F666-2F39-8073-3D856AE2B417}"/>
              </a:ext>
            </a:extLst>
          </p:cNvPr>
          <p:cNvCxnSpPr/>
          <p:nvPr/>
        </p:nvCxnSpPr>
        <p:spPr>
          <a:xfrm>
            <a:off x="355600" y="1104900"/>
            <a:ext cx="11569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0A7F241-FD5F-2A79-8129-9C27580BB78C}"/>
              </a:ext>
            </a:extLst>
          </p:cNvPr>
          <p:cNvSpPr txBox="1"/>
          <p:nvPr/>
        </p:nvSpPr>
        <p:spPr>
          <a:xfrm>
            <a:off x="355600" y="463547"/>
            <a:ext cx="7561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What services does the NHS provide?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06C505-0672-AF6E-3F2B-0A7953675639}"/>
              </a:ext>
            </a:extLst>
          </p:cNvPr>
          <p:cNvSpPr txBox="1"/>
          <p:nvPr/>
        </p:nvSpPr>
        <p:spPr>
          <a:xfrm>
            <a:off x="355600" y="1528195"/>
            <a:ext cx="1061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 the chat box, let us know which services you think the NHS help to deliver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 descr="A cartoon of a person with a question mark&#10;&#10;Description automatically generated">
            <a:extLst>
              <a:ext uri="{FF2B5EF4-FFF2-40B4-BE49-F238E27FC236}">
                <a16:creationId xmlns:a16="http://schemas.microsoft.com/office/drawing/2014/main" id="{1AAA1C6E-3C0E-7516-CD79-80CD135D8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903" y="1847271"/>
            <a:ext cx="4391204" cy="511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31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726C6-EEE7-E5A1-01E2-BFB4B21A5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9CD98F-0492-8120-C039-37D82DEFC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4445" y="177794"/>
            <a:ext cx="1200870" cy="46990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DF9AB1D-2A05-95A1-9E7F-15124E308046}"/>
              </a:ext>
            </a:extLst>
          </p:cNvPr>
          <p:cNvCxnSpPr/>
          <p:nvPr/>
        </p:nvCxnSpPr>
        <p:spPr>
          <a:xfrm>
            <a:off x="355600" y="1104900"/>
            <a:ext cx="11569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4B7363E-A914-341D-3999-70B4F7A448FA}"/>
              </a:ext>
            </a:extLst>
          </p:cNvPr>
          <p:cNvSpPr txBox="1"/>
          <p:nvPr/>
        </p:nvSpPr>
        <p:spPr>
          <a:xfrm>
            <a:off x="355600" y="463547"/>
            <a:ext cx="8494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What services does the NHS provide?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4E5328-0FE9-EDD7-42E3-4BCB3D784292}"/>
              </a:ext>
            </a:extLst>
          </p:cNvPr>
          <p:cNvSpPr txBox="1"/>
          <p:nvPr/>
        </p:nvSpPr>
        <p:spPr>
          <a:xfrm>
            <a:off x="6140457" y="3439144"/>
            <a:ext cx="3714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Outpatient care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A4D1AE-3D53-5207-8A87-A6D7948FCB51}"/>
              </a:ext>
            </a:extLst>
          </p:cNvPr>
          <p:cNvSpPr txBox="1"/>
          <p:nvPr/>
        </p:nvSpPr>
        <p:spPr>
          <a:xfrm>
            <a:off x="7017126" y="5655591"/>
            <a:ext cx="2960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Dentistry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4B188D-F64A-9864-136F-D9E53CD99162}"/>
              </a:ext>
            </a:extLst>
          </p:cNvPr>
          <p:cNvSpPr txBox="1"/>
          <p:nvPr/>
        </p:nvSpPr>
        <p:spPr>
          <a:xfrm>
            <a:off x="3054979" y="2641919"/>
            <a:ext cx="2888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Emergency &amp; Non-Emergency inpatient care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5B2EC9-484A-DDAB-D9E1-E3E01DEC33EF}"/>
              </a:ext>
            </a:extLst>
          </p:cNvPr>
          <p:cNvSpPr txBox="1"/>
          <p:nvPr/>
        </p:nvSpPr>
        <p:spPr>
          <a:xfrm>
            <a:off x="9244267" y="5236210"/>
            <a:ext cx="2960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General Practitioners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400B80-50C6-FB55-1EF4-C115F0526B56}"/>
              </a:ext>
            </a:extLst>
          </p:cNvPr>
          <p:cNvSpPr txBox="1"/>
          <p:nvPr/>
        </p:nvSpPr>
        <p:spPr>
          <a:xfrm>
            <a:off x="9137022" y="2816385"/>
            <a:ext cx="2960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District Nursing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9E815A-8923-144A-12F2-5BA8B0254094}"/>
              </a:ext>
            </a:extLst>
          </p:cNvPr>
          <p:cNvSpPr txBox="1"/>
          <p:nvPr/>
        </p:nvSpPr>
        <p:spPr>
          <a:xfrm>
            <a:off x="307857" y="2978136"/>
            <a:ext cx="2960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Health Visiting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62ED5E-85E0-7B47-7D08-8558FE2B31C8}"/>
              </a:ext>
            </a:extLst>
          </p:cNvPr>
          <p:cNvSpPr txBox="1"/>
          <p:nvPr/>
        </p:nvSpPr>
        <p:spPr>
          <a:xfrm>
            <a:off x="8891046" y="5896435"/>
            <a:ext cx="3452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All provide data…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7A6B84-9CF9-F2F6-4C9D-A109D4E5A30E}"/>
              </a:ext>
            </a:extLst>
          </p:cNvPr>
          <p:cNvSpPr txBox="1"/>
          <p:nvPr/>
        </p:nvSpPr>
        <p:spPr>
          <a:xfrm>
            <a:off x="3405161" y="5184216"/>
            <a:ext cx="2960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Opticians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FBB818-084A-943A-D079-79EB8EA2A0BC}"/>
              </a:ext>
            </a:extLst>
          </p:cNvPr>
          <p:cNvSpPr txBox="1"/>
          <p:nvPr/>
        </p:nvSpPr>
        <p:spPr>
          <a:xfrm>
            <a:off x="4724902" y="6502171"/>
            <a:ext cx="2960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Podiatrists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F3A30F-56A9-39BB-AE37-EBEFBF147C4C}"/>
              </a:ext>
            </a:extLst>
          </p:cNvPr>
          <p:cNvSpPr txBox="1"/>
          <p:nvPr/>
        </p:nvSpPr>
        <p:spPr>
          <a:xfrm>
            <a:off x="840214" y="6186684"/>
            <a:ext cx="2960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Pharmacies</a:t>
            </a:r>
          </a:p>
        </p:txBody>
      </p:sp>
      <p:pic>
        <p:nvPicPr>
          <p:cNvPr id="11" name="Picture 10" descr="A person with a stethoscope listening to a baby&#10;&#10;Description automatically generated">
            <a:extLst>
              <a:ext uri="{FF2B5EF4-FFF2-40B4-BE49-F238E27FC236}">
                <a16:creationId xmlns:a16="http://schemas.microsoft.com/office/drawing/2014/main" id="{7790BCD6-474E-97C5-B7E1-E98BCEE13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2513" y="3935176"/>
            <a:ext cx="3054978" cy="1249040"/>
          </a:xfrm>
          <a:prstGeom prst="rect">
            <a:avLst/>
          </a:prstGeom>
        </p:spPr>
      </p:pic>
      <p:pic>
        <p:nvPicPr>
          <p:cNvPr id="20" name="Picture 19" descr="A nurse putting on a bandage on a patient's leg&#10;&#10;Description automatically generated">
            <a:extLst>
              <a:ext uri="{FF2B5EF4-FFF2-40B4-BE49-F238E27FC236}">
                <a16:creationId xmlns:a16="http://schemas.microsoft.com/office/drawing/2014/main" id="{6CDC0FAD-0C3E-C8A7-6881-EE1B34384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2532" y="1288447"/>
            <a:ext cx="2609901" cy="1553096"/>
          </a:xfrm>
          <a:prstGeom prst="rect">
            <a:avLst/>
          </a:prstGeom>
        </p:spPr>
      </p:pic>
      <p:pic>
        <p:nvPicPr>
          <p:cNvPr id="22" name="Picture 21" descr="A person sitting in a chair with a person on her eyes&#10;&#10;Description automatically generated">
            <a:extLst>
              <a:ext uri="{FF2B5EF4-FFF2-40B4-BE49-F238E27FC236}">
                <a16:creationId xmlns:a16="http://schemas.microsoft.com/office/drawing/2014/main" id="{1EEE0B36-BEC0-EC63-688B-7AED033943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201" y="3518457"/>
            <a:ext cx="2241508" cy="1662657"/>
          </a:xfrm>
          <a:prstGeom prst="rect">
            <a:avLst/>
          </a:prstGeom>
        </p:spPr>
      </p:pic>
      <p:pic>
        <p:nvPicPr>
          <p:cNvPr id="24" name="Picture 23" descr="A group of people in a dental office&#10;&#10;Description automatically generated">
            <a:extLst>
              <a:ext uri="{FF2B5EF4-FFF2-40B4-BE49-F238E27FC236}">
                <a16:creationId xmlns:a16="http://schemas.microsoft.com/office/drawing/2014/main" id="{E9DAB775-F0C7-3539-6ACE-78BC195E7C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7748" y="4050927"/>
            <a:ext cx="2314784" cy="1543189"/>
          </a:xfrm>
          <a:prstGeom prst="rect">
            <a:avLst/>
          </a:prstGeom>
        </p:spPr>
      </p:pic>
      <p:pic>
        <p:nvPicPr>
          <p:cNvPr id="26" name="Picture 25" descr="A person holding a clipboard in a pharmacy&#10;&#10;Description automatically generated">
            <a:extLst>
              <a:ext uri="{FF2B5EF4-FFF2-40B4-BE49-F238E27FC236}">
                <a16:creationId xmlns:a16="http://schemas.microsoft.com/office/drawing/2014/main" id="{FCF1B43C-EC15-011D-3076-CBEC0FFABE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08" y="4208153"/>
            <a:ext cx="2607673" cy="1847772"/>
          </a:xfrm>
          <a:prstGeom prst="rect">
            <a:avLst/>
          </a:prstGeom>
        </p:spPr>
      </p:pic>
      <p:pic>
        <p:nvPicPr>
          <p:cNvPr id="28" name="Picture 27" descr="A person pedicureing a foot&#10;&#10;Description automatically generated">
            <a:extLst>
              <a:ext uri="{FF2B5EF4-FFF2-40B4-BE49-F238E27FC236}">
                <a16:creationId xmlns:a16="http://schemas.microsoft.com/office/drawing/2014/main" id="{4E42E92A-073D-781F-13CA-B5CB8E0790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9219" y="5422696"/>
            <a:ext cx="1705861" cy="1133319"/>
          </a:xfrm>
          <a:prstGeom prst="rect">
            <a:avLst/>
          </a:prstGeom>
        </p:spPr>
      </p:pic>
      <p:pic>
        <p:nvPicPr>
          <p:cNvPr id="30" name="Picture 29" descr="A nurse showing a patient something on a tablet&#10;&#10;Description automatically generated">
            <a:extLst>
              <a:ext uri="{FF2B5EF4-FFF2-40B4-BE49-F238E27FC236}">
                <a16:creationId xmlns:a16="http://schemas.microsoft.com/office/drawing/2014/main" id="{031C6156-FA74-1191-8932-FBA115446D9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9554"/>
          <a:stretch/>
        </p:blipFill>
        <p:spPr>
          <a:xfrm>
            <a:off x="125008" y="1416810"/>
            <a:ext cx="2703131" cy="1439989"/>
          </a:xfrm>
          <a:prstGeom prst="rect">
            <a:avLst/>
          </a:prstGeom>
        </p:spPr>
      </p:pic>
      <p:pic>
        <p:nvPicPr>
          <p:cNvPr id="32" name="Picture 31" descr="A group of medical personnel in a hospital&#10;&#10;Description automatically generated">
            <a:extLst>
              <a:ext uri="{FF2B5EF4-FFF2-40B4-BE49-F238E27FC236}">
                <a16:creationId xmlns:a16="http://schemas.microsoft.com/office/drawing/2014/main" id="{90A85169-4882-94B9-124E-5DADDEE043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71072" y="1160160"/>
            <a:ext cx="2255397" cy="1503598"/>
          </a:xfrm>
          <a:prstGeom prst="rect">
            <a:avLst/>
          </a:prstGeom>
        </p:spPr>
      </p:pic>
      <p:pic>
        <p:nvPicPr>
          <p:cNvPr id="34" name="Picture 33" descr="A group of people in a room&#10;&#10;Description automatically generated">
            <a:extLst>
              <a:ext uri="{FF2B5EF4-FFF2-40B4-BE49-F238E27FC236}">
                <a16:creationId xmlns:a16="http://schemas.microsoft.com/office/drawing/2014/main" id="{3D619BC8-62E5-8642-2092-82D2030DC8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4589" y="1695463"/>
            <a:ext cx="2694604" cy="169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12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8B557-22D8-7A03-74E9-C5D59DF6E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02AB9C-DD5A-6928-7A1C-0D18CA29A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4445" y="177794"/>
            <a:ext cx="1200870" cy="46990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2D2D18E-4B9E-64FB-F696-906BF0BD2C24}"/>
              </a:ext>
            </a:extLst>
          </p:cNvPr>
          <p:cNvCxnSpPr/>
          <p:nvPr/>
        </p:nvCxnSpPr>
        <p:spPr>
          <a:xfrm>
            <a:off x="355600" y="1104900"/>
            <a:ext cx="11569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9FCE5B2-8C89-5186-4096-1D65C6C9B5CA}"/>
              </a:ext>
            </a:extLst>
          </p:cNvPr>
          <p:cNvSpPr txBox="1"/>
          <p:nvPr/>
        </p:nvSpPr>
        <p:spPr>
          <a:xfrm>
            <a:off x="355600" y="463547"/>
            <a:ext cx="4262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Health Intelligence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6A2832-C380-3BF4-E40C-6AD1FF472539}"/>
              </a:ext>
            </a:extLst>
          </p:cNvPr>
          <p:cNvGrpSpPr/>
          <p:nvPr/>
        </p:nvGrpSpPr>
        <p:grpSpPr>
          <a:xfrm>
            <a:off x="331559" y="1289053"/>
            <a:ext cx="11528882" cy="2340000"/>
            <a:chOff x="332725" y="549000"/>
            <a:chExt cx="11528882" cy="250679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A42D24F-1A83-2ABA-1ECC-48278098A393}"/>
                </a:ext>
              </a:extLst>
            </p:cNvPr>
            <p:cNvSpPr/>
            <p:nvPr/>
          </p:nvSpPr>
          <p:spPr>
            <a:xfrm>
              <a:off x="332725" y="559641"/>
              <a:ext cx="11518926" cy="276999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52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Public Health Intelligence</a:t>
              </a:r>
            </a:p>
          </p:txBody>
        </p:sp>
        <p:sp>
          <p:nvSpPr>
            <p:cNvPr id="8" name="Rectangle: Diagonal Corners Rounded 7">
              <a:extLst>
                <a:ext uri="{FF2B5EF4-FFF2-40B4-BE49-F238E27FC236}">
                  <a16:creationId xmlns:a16="http://schemas.microsoft.com/office/drawing/2014/main" id="{783A51C3-760A-845A-CA23-F93BFEBC485E}"/>
                </a:ext>
              </a:extLst>
            </p:cNvPr>
            <p:cNvSpPr/>
            <p:nvPr/>
          </p:nvSpPr>
          <p:spPr>
            <a:xfrm flipH="1">
              <a:off x="341607" y="549000"/>
              <a:ext cx="11520000" cy="2506793"/>
            </a:xfrm>
            <a:prstGeom prst="round2DiagRect">
              <a:avLst/>
            </a:prstGeom>
            <a:noFill/>
            <a:ln w="25400">
              <a:solidFill>
                <a:srgbClr val="00A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90000" rtlCol="0" anchor="t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9" name="Arrow: Up 8">
            <a:extLst>
              <a:ext uri="{FF2B5EF4-FFF2-40B4-BE49-F238E27FC236}">
                <a16:creationId xmlns:a16="http://schemas.microsoft.com/office/drawing/2014/main" id="{5BCD975A-B86F-419F-5F4C-11E711EFBBE9}"/>
              </a:ext>
            </a:extLst>
          </p:cNvPr>
          <p:cNvSpPr/>
          <p:nvPr/>
        </p:nvSpPr>
        <p:spPr>
          <a:xfrm>
            <a:off x="3003188" y="4874806"/>
            <a:ext cx="180000" cy="180000"/>
          </a:xfrm>
          <a:prstGeom prst="upArrow">
            <a:avLst/>
          </a:prstGeom>
          <a:solidFill>
            <a:srgbClr val="00AD93"/>
          </a:solidFill>
          <a:ln>
            <a:solidFill>
              <a:srgbClr val="00AD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30F811AA-8CC1-44B9-2462-876EFFC265D7}"/>
              </a:ext>
            </a:extLst>
          </p:cNvPr>
          <p:cNvSpPr/>
          <p:nvPr/>
        </p:nvSpPr>
        <p:spPr>
          <a:xfrm>
            <a:off x="8837450" y="4884233"/>
            <a:ext cx="180000" cy="180000"/>
          </a:xfrm>
          <a:prstGeom prst="upArrow">
            <a:avLst/>
          </a:prstGeom>
          <a:solidFill>
            <a:srgbClr val="00AD93"/>
          </a:solidFill>
          <a:ln>
            <a:solidFill>
              <a:srgbClr val="00AD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D3CACA5E-CB66-BA76-4A02-88A952DACD18}"/>
              </a:ext>
            </a:extLst>
          </p:cNvPr>
          <p:cNvSpPr/>
          <p:nvPr/>
        </p:nvSpPr>
        <p:spPr>
          <a:xfrm>
            <a:off x="5978380" y="3631444"/>
            <a:ext cx="180000" cy="180000"/>
          </a:xfrm>
          <a:prstGeom prst="upArrow">
            <a:avLst/>
          </a:prstGeom>
          <a:solidFill>
            <a:srgbClr val="00AD93"/>
          </a:solidFill>
          <a:ln>
            <a:solidFill>
              <a:srgbClr val="00AD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2" name="Group 11" descr="Data being collected from various sources to be used in the production of public health intelligence.">
            <a:extLst>
              <a:ext uri="{FF2B5EF4-FFF2-40B4-BE49-F238E27FC236}">
                <a16:creationId xmlns:a16="http://schemas.microsoft.com/office/drawing/2014/main" id="{EF502049-CFB5-847B-EC0E-67B870EED2F6}"/>
              </a:ext>
            </a:extLst>
          </p:cNvPr>
          <p:cNvGrpSpPr/>
          <p:nvPr/>
        </p:nvGrpSpPr>
        <p:grpSpPr>
          <a:xfrm>
            <a:off x="334834" y="3812336"/>
            <a:ext cx="11531986" cy="1080000"/>
            <a:chOff x="336000" y="3435968"/>
            <a:chExt cx="11531986" cy="1080000"/>
          </a:xfrm>
        </p:grpSpPr>
        <p:pic>
          <p:nvPicPr>
            <p:cNvPr id="13" name="Graphic 12" descr="Database outline">
              <a:extLst>
                <a:ext uri="{FF2B5EF4-FFF2-40B4-BE49-F238E27FC236}">
                  <a16:creationId xmlns:a16="http://schemas.microsoft.com/office/drawing/2014/main" id="{F526C3A9-0DB8-F7DA-87A2-538F873DB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242" y="3663042"/>
              <a:ext cx="432000" cy="432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4823C67-24CD-083A-F874-CF18C4603105}"/>
                </a:ext>
              </a:extLst>
            </p:cNvPr>
            <p:cNvSpPr/>
            <p:nvPr/>
          </p:nvSpPr>
          <p:spPr>
            <a:xfrm>
              <a:off x="478037" y="4010958"/>
              <a:ext cx="152827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Socio-economic</a:t>
              </a:r>
            </a:p>
          </p:txBody>
        </p:sp>
        <p:pic>
          <p:nvPicPr>
            <p:cNvPr id="15" name="Graphic 14" descr="Database outline">
              <a:extLst>
                <a:ext uri="{FF2B5EF4-FFF2-40B4-BE49-F238E27FC236}">
                  <a16:creationId xmlns:a16="http://schemas.microsoft.com/office/drawing/2014/main" id="{BD32CB92-783A-7C76-96BE-031C64450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156746" y="3655951"/>
              <a:ext cx="432000" cy="43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4A12276-D571-52B7-D4D8-E3AA5DF6AD9E}"/>
                </a:ext>
              </a:extLst>
            </p:cNvPr>
            <p:cNvSpPr/>
            <p:nvPr/>
          </p:nvSpPr>
          <p:spPr>
            <a:xfrm>
              <a:off x="6308397" y="4017871"/>
              <a:ext cx="233456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Health and Social Care</a:t>
              </a:r>
            </a:p>
          </p:txBody>
        </p:sp>
        <p:pic>
          <p:nvPicPr>
            <p:cNvPr id="17" name="Graphic 16" descr="Database outline">
              <a:extLst>
                <a:ext uri="{FF2B5EF4-FFF2-40B4-BE49-F238E27FC236}">
                  <a16:creationId xmlns:a16="http://schemas.microsoft.com/office/drawing/2014/main" id="{B045943B-60AA-1412-79B5-79BC24012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90573" y="3670124"/>
              <a:ext cx="432000" cy="4320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A30DAA9-564C-2714-DDB6-91C488101717}"/>
                </a:ext>
              </a:extLst>
            </p:cNvPr>
            <p:cNvSpPr/>
            <p:nvPr/>
          </p:nvSpPr>
          <p:spPr>
            <a:xfrm>
              <a:off x="8838616" y="4007404"/>
              <a:ext cx="293018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Disease incidence and prevalence</a:t>
              </a:r>
            </a:p>
          </p:txBody>
        </p:sp>
        <p:pic>
          <p:nvPicPr>
            <p:cNvPr id="19" name="Graphic 18" descr="Database outline">
              <a:extLst>
                <a:ext uri="{FF2B5EF4-FFF2-40B4-BE49-F238E27FC236}">
                  <a16:creationId xmlns:a16="http://schemas.microsoft.com/office/drawing/2014/main" id="{74ACB099-1434-0F10-B6F8-5CB203AC3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01957" y="3666582"/>
              <a:ext cx="432000" cy="4320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9D18533-2CAA-BF81-2610-F2A8F59B6091}"/>
                </a:ext>
              </a:extLst>
            </p:cNvPr>
            <p:cNvSpPr/>
            <p:nvPr/>
          </p:nvSpPr>
          <p:spPr>
            <a:xfrm>
              <a:off x="1863820" y="4014497"/>
              <a:ext cx="127164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Demographic</a:t>
              </a:r>
            </a:p>
          </p:txBody>
        </p:sp>
        <p:pic>
          <p:nvPicPr>
            <p:cNvPr id="21" name="Graphic 20" descr="Database outline">
              <a:extLst>
                <a:ext uri="{FF2B5EF4-FFF2-40B4-BE49-F238E27FC236}">
                  <a16:creationId xmlns:a16="http://schemas.microsoft.com/office/drawing/2014/main" id="{DD88081E-6A0F-32CD-ED09-38FA0A915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14070" y="3666582"/>
              <a:ext cx="432000" cy="4320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017999A-DB67-98C2-C3E9-3536D6F8316B}"/>
                </a:ext>
              </a:extLst>
            </p:cNvPr>
            <p:cNvSpPr/>
            <p:nvPr/>
          </p:nvSpPr>
          <p:spPr>
            <a:xfrm>
              <a:off x="3331110" y="4014495"/>
              <a:ext cx="65143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Place</a:t>
              </a:r>
            </a:p>
          </p:txBody>
        </p:sp>
        <p:pic>
          <p:nvPicPr>
            <p:cNvPr id="23" name="Graphic 22" descr="Database outline">
              <a:extLst>
                <a:ext uri="{FF2B5EF4-FFF2-40B4-BE49-F238E27FC236}">
                  <a16:creationId xmlns:a16="http://schemas.microsoft.com/office/drawing/2014/main" id="{9231495A-50BC-099F-4517-20759A309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97833" y="3680757"/>
              <a:ext cx="432000" cy="4320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280E266-0511-BCC0-E7F7-EB29C39C2B48}"/>
                </a:ext>
              </a:extLst>
            </p:cNvPr>
            <p:cNvSpPr/>
            <p:nvPr/>
          </p:nvSpPr>
          <p:spPr>
            <a:xfrm>
              <a:off x="3951341" y="4028672"/>
              <a:ext cx="200358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Lifestyle &amp; Behaviours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169693A-28AA-F8F4-358C-1C19D4ABD940}"/>
                </a:ext>
              </a:extLst>
            </p:cNvPr>
            <p:cNvSpPr/>
            <p:nvPr/>
          </p:nvSpPr>
          <p:spPr>
            <a:xfrm>
              <a:off x="336000" y="3446622"/>
              <a:ext cx="11531986" cy="369332"/>
            </a:xfrm>
            <a:prstGeom prst="rect">
              <a:avLst/>
            </a:prstGeom>
          </p:spPr>
          <p:txBody>
            <a:bodyPr wrap="square" anchor="ctr" anchorCtr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52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26" name="Rectangle: Diagonal Corners Rounded 25">
              <a:extLst>
                <a:ext uri="{FF2B5EF4-FFF2-40B4-BE49-F238E27FC236}">
                  <a16:creationId xmlns:a16="http://schemas.microsoft.com/office/drawing/2014/main" id="{114326CC-D9DE-FAB8-EEDE-3FCC967674C0}"/>
                </a:ext>
              </a:extLst>
            </p:cNvPr>
            <p:cNvSpPr/>
            <p:nvPr/>
          </p:nvSpPr>
          <p:spPr>
            <a:xfrm flipH="1">
              <a:off x="340342" y="3435968"/>
              <a:ext cx="11520000" cy="1080000"/>
            </a:xfrm>
            <a:prstGeom prst="round2DiagRect">
              <a:avLst/>
            </a:prstGeom>
            <a:noFill/>
            <a:ln w="25400">
              <a:solidFill>
                <a:srgbClr val="00A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90000" rtlCol="0" anchor="t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7" name="Rectangle: Diagonal Corners Rounded 26">
            <a:extLst>
              <a:ext uri="{FF2B5EF4-FFF2-40B4-BE49-F238E27FC236}">
                <a16:creationId xmlns:a16="http://schemas.microsoft.com/office/drawing/2014/main" id="{5E9AB3B7-0025-5598-2217-32AE7924DCD9}"/>
              </a:ext>
            </a:extLst>
          </p:cNvPr>
          <p:cNvSpPr/>
          <p:nvPr/>
        </p:nvSpPr>
        <p:spPr>
          <a:xfrm flipH="1">
            <a:off x="520441" y="1539171"/>
            <a:ext cx="3600000" cy="1620000"/>
          </a:xfrm>
          <a:prstGeom prst="round2DiagRect">
            <a:avLst/>
          </a:prstGeom>
          <a:noFill/>
          <a:ln w="19050">
            <a:solidFill>
              <a:srgbClr val="00A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Health Protection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Surveillance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Outbreak prevention and control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Monitoring threats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Immunisation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8" name="Rectangle: Diagonal Corners Rounded 27">
            <a:extLst>
              <a:ext uri="{FF2B5EF4-FFF2-40B4-BE49-F238E27FC236}">
                <a16:creationId xmlns:a16="http://schemas.microsoft.com/office/drawing/2014/main" id="{F6B1A07F-77DE-7324-8185-1C134356396C}"/>
              </a:ext>
            </a:extLst>
          </p:cNvPr>
          <p:cNvSpPr/>
          <p:nvPr/>
        </p:nvSpPr>
        <p:spPr>
          <a:xfrm flipH="1">
            <a:off x="4294834" y="1540384"/>
            <a:ext cx="3600000" cy="1620000"/>
          </a:xfrm>
          <a:prstGeom prst="round2DiagRect">
            <a:avLst/>
          </a:prstGeom>
          <a:noFill/>
          <a:ln w="19050">
            <a:solidFill>
              <a:srgbClr val="00A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Health Improvement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Needs assessment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Programme development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Partnership working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Evidence and evaluation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" name="Rectangle: Diagonal Corners Rounded 28">
            <a:extLst>
              <a:ext uri="{FF2B5EF4-FFF2-40B4-BE49-F238E27FC236}">
                <a16:creationId xmlns:a16="http://schemas.microsoft.com/office/drawing/2014/main" id="{AB1D1341-58DA-122C-58E8-8735ACD81A00}"/>
              </a:ext>
            </a:extLst>
          </p:cNvPr>
          <p:cNvSpPr/>
          <p:nvPr/>
        </p:nvSpPr>
        <p:spPr>
          <a:xfrm flipH="1">
            <a:off x="8069227" y="1539171"/>
            <a:ext cx="3600000" cy="1620000"/>
          </a:xfrm>
          <a:prstGeom prst="round2DiagRect">
            <a:avLst/>
          </a:prstGeom>
          <a:noFill/>
          <a:ln w="19050">
            <a:solidFill>
              <a:srgbClr val="00A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0000"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Health services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Health service commissioning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Health and social care service prioritisation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Equity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Quality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Evaluation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988E8D7-B1BB-0348-4D4A-38A416403692}"/>
              </a:ext>
            </a:extLst>
          </p:cNvPr>
          <p:cNvSpPr/>
          <p:nvPr/>
        </p:nvSpPr>
        <p:spPr>
          <a:xfrm>
            <a:off x="329227" y="3175063"/>
            <a:ext cx="115375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Selected extracts from Functions and standards of a Public Health system, Faculty of Public Health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6"/>
              </a:rPr>
              <a:t>https://www.fph.org.uk/media/3031/fph_systems_and_function-final-v2.pdf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31" name="Group 30" descr="Services provided by different elements of the health and care system e.g. GP's, Pharmacists, Hospitals, social services, sexual health etc ">
            <a:extLst>
              <a:ext uri="{FF2B5EF4-FFF2-40B4-BE49-F238E27FC236}">
                <a16:creationId xmlns:a16="http://schemas.microsoft.com/office/drawing/2014/main" id="{66D0AF7F-28CF-AE6A-82AD-7B9677D8C488}"/>
              </a:ext>
            </a:extLst>
          </p:cNvPr>
          <p:cNvGrpSpPr/>
          <p:nvPr/>
        </p:nvGrpSpPr>
        <p:grpSpPr>
          <a:xfrm>
            <a:off x="6241469" y="5115838"/>
            <a:ext cx="5617707" cy="1497347"/>
            <a:chOff x="6277555" y="4459497"/>
            <a:chExt cx="5617707" cy="1497347"/>
          </a:xfrm>
        </p:grpSpPr>
        <p:pic>
          <p:nvPicPr>
            <p:cNvPr id="32" name="Graphic 31" descr="Medicine outline">
              <a:extLst>
                <a:ext uri="{FF2B5EF4-FFF2-40B4-BE49-F238E27FC236}">
                  <a16:creationId xmlns:a16="http://schemas.microsoft.com/office/drawing/2014/main" id="{3F7977C1-EA03-1172-BDC7-AD0C63965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796488" y="5215171"/>
              <a:ext cx="685800" cy="685800"/>
            </a:xfrm>
            <a:prstGeom prst="rect">
              <a:avLst/>
            </a:prstGeom>
          </p:spPr>
        </p:pic>
        <p:pic>
          <p:nvPicPr>
            <p:cNvPr id="33" name="Graphic 32" descr="Baby outline">
              <a:extLst>
                <a:ext uri="{FF2B5EF4-FFF2-40B4-BE49-F238E27FC236}">
                  <a16:creationId xmlns:a16="http://schemas.microsoft.com/office/drawing/2014/main" id="{6A079D3A-B669-400C-2F4C-8B34D51B0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773945" y="4891829"/>
              <a:ext cx="685800" cy="685800"/>
            </a:xfrm>
            <a:prstGeom prst="rect">
              <a:avLst/>
            </a:prstGeom>
          </p:spPr>
        </p:pic>
        <p:pic>
          <p:nvPicPr>
            <p:cNvPr id="34" name="Graphic 33" descr="Stethoscope outline">
              <a:extLst>
                <a:ext uri="{FF2B5EF4-FFF2-40B4-BE49-F238E27FC236}">
                  <a16:creationId xmlns:a16="http://schemas.microsoft.com/office/drawing/2014/main" id="{102836D3-F68F-283B-B4DB-FBA03F791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361245" y="4953180"/>
              <a:ext cx="685800" cy="685800"/>
            </a:xfrm>
            <a:prstGeom prst="rect">
              <a:avLst/>
            </a:prstGeom>
          </p:spPr>
        </p:pic>
        <p:pic>
          <p:nvPicPr>
            <p:cNvPr id="35" name="Graphic 34" descr="Dental Tools outline">
              <a:extLst>
                <a:ext uri="{FF2B5EF4-FFF2-40B4-BE49-F238E27FC236}">
                  <a16:creationId xmlns:a16="http://schemas.microsoft.com/office/drawing/2014/main" id="{890ECE05-4F1F-A97F-6CD7-301EE2D8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286118" y="4878332"/>
              <a:ext cx="685800" cy="685800"/>
            </a:xfrm>
            <a:prstGeom prst="rect">
              <a:avLst/>
            </a:prstGeom>
          </p:spPr>
        </p:pic>
        <p:pic>
          <p:nvPicPr>
            <p:cNvPr id="36" name="Graphic 35" descr="Hospital outline">
              <a:extLst>
                <a:ext uri="{FF2B5EF4-FFF2-40B4-BE49-F238E27FC236}">
                  <a16:creationId xmlns:a16="http://schemas.microsoft.com/office/drawing/2014/main" id="{54D12AED-95D0-054F-91D4-BF0C96C24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981268" y="5188020"/>
              <a:ext cx="685800" cy="685800"/>
            </a:xfrm>
            <a:prstGeom prst="rect">
              <a:avLst/>
            </a:prstGeom>
          </p:spPr>
        </p:pic>
        <p:pic>
          <p:nvPicPr>
            <p:cNvPr id="37" name="Graphic 36" descr="Ambulance outline">
              <a:extLst>
                <a:ext uri="{FF2B5EF4-FFF2-40B4-BE49-F238E27FC236}">
                  <a16:creationId xmlns:a16="http://schemas.microsoft.com/office/drawing/2014/main" id="{0C93F025-B1E6-6CEF-9AC8-1A62AB922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232338" y="4660977"/>
              <a:ext cx="685800" cy="685800"/>
            </a:xfrm>
            <a:prstGeom prst="rect">
              <a:avLst/>
            </a:prstGeom>
          </p:spPr>
        </p:pic>
        <p:pic>
          <p:nvPicPr>
            <p:cNvPr id="38" name="Graphic 37" descr="No smoking outline">
              <a:extLst>
                <a:ext uri="{FF2B5EF4-FFF2-40B4-BE49-F238E27FC236}">
                  <a16:creationId xmlns:a16="http://schemas.microsoft.com/office/drawing/2014/main" id="{6CD2F62B-AD6B-8735-5DE5-AE5E4DD27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0471536" y="4996304"/>
              <a:ext cx="685800" cy="685800"/>
            </a:xfrm>
            <a:prstGeom prst="rect">
              <a:avLst/>
            </a:prstGeom>
          </p:spPr>
        </p:pic>
        <p:pic>
          <p:nvPicPr>
            <p:cNvPr id="39" name="Graphic 38" descr="Needle outline">
              <a:extLst>
                <a:ext uri="{FF2B5EF4-FFF2-40B4-BE49-F238E27FC236}">
                  <a16:creationId xmlns:a16="http://schemas.microsoft.com/office/drawing/2014/main" id="{73C883FF-A2FF-E79E-6476-A754F7749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0927741" y="5175964"/>
              <a:ext cx="685800" cy="685800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99D063D-7E3C-C325-4974-72A0C00B0ABD}"/>
                </a:ext>
              </a:extLst>
            </p:cNvPr>
            <p:cNvSpPr/>
            <p:nvPr/>
          </p:nvSpPr>
          <p:spPr>
            <a:xfrm>
              <a:off x="6277555" y="4459497"/>
              <a:ext cx="55633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52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Health and Social care systems</a:t>
              </a:r>
            </a:p>
          </p:txBody>
        </p:sp>
        <p:sp>
          <p:nvSpPr>
            <p:cNvPr id="41" name="Rectangle: Diagonal Corners Rounded 40">
              <a:extLst>
                <a:ext uri="{FF2B5EF4-FFF2-40B4-BE49-F238E27FC236}">
                  <a16:creationId xmlns:a16="http://schemas.microsoft.com/office/drawing/2014/main" id="{7E95E712-D966-95FE-94A1-22461BA379A9}"/>
                </a:ext>
              </a:extLst>
            </p:cNvPr>
            <p:cNvSpPr/>
            <p:nvPr/>
          </p:nvSpPr>
          <p:spPr>
            <a:xfrm flipH="1">
              <a:off x="6315262" y="4516844"/>
              <a:ext cx="5580000" cy="1440000"/>
            </a:xfrm>
            <a:prstGeom prst="round2DiagRect">
              <a:avLst/>
            </a:prstGeom>
            <a:noFill/>
            <a:ln w="25400">
              <a:solidFill>
                <a:srgbClr val="00A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90000" rtlCol="0" anchor="t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1" descr="The Dahlgren and Whitehead model of the wider determinants of health.">
            <a:extLst>
              <a:ext uri="{FF2B5EF4-FFF2-40B4-BE49-F238E27FC236}">
                <a16:creationId xmlns:a16="http://schemas.microsoft.com/office/drawing/2014/main" id="{E7CF1FFB-3F38-99FE-F648-80DF6579F35E}"/>
              </a:ext>
            </a:extLst>
          </p:cNvPr>
          <p:cNvGrpSpPr/>
          <p:nvPr/>
        </p:nvGrpSpPr>
        <p:grpSpPr>
          <a:xfrm>
            <a:off x="355499" y="5126471"/>
            <a:ext cx="5595033" cy="1480350"/>
            <a:chOff x="336001" y="4451016"/>
            <a:chExt cx="5595033" cy="1480350"/>
          </a:xfrm>
        </p:grpSpPr>
        <p:pic>
          <p:nvPicPr>
            <p:cNvPr id="43" name="Picture 23">
              <a:extLst>
                <a:ext uri="{FF2B5EF4-FFF2-40B4-BE49-F238E27FC236}">
                  <a16:creationId xmlns:a16="http://schemas.microsoft.com/office/drawing/2014/main" id="{031F06EE-B0F0-918E-A79D-DCD8E04FA0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0715" y="4782023"/>
              <a:ext cx="1654782" cy="11028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CEA347C-5F00-2444-58FB-2D415D77F738}"/>
                </a:ext>
              </a:extLst>
            </p:cNvPr>
            <p:cNvSpPr/>
            <p:nvPr/>
          </p:nvSpPr>
          <p:spPr>
            <a:xfrm>
              <a:off x="336001" y="4451016"/>
              <a:ext cx="5574967" cy="369332"/>
            </a:xfrm>
            <a:prstGeom prst="rect">
              <a:avLst/>
            </a:prstGeom>
          </p:spPr>
          <p:txBody>
            <a:bodyPr wrap="square" anchor="ctr" anchorCtr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52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Wider determinants of health</a:t>
              </a:r>
            </a:p>
          </p:txBody>
        </p:sp>
        <p:sp>
          <p:nvSpPr>
            <p:cNvPr id="45" name="Rectangle: Diagonal Corners Rounded 44">
              <a:extLst>
                <a:ext uri="{FF2B5EF4-FFF2-40B4-BE49-F238E27FC236}">
                  <a16:creationId xmlns:a16="http://schemas.microsoft.com/office/drawing/2014/main" id="{9FFFF22F-BB33-B443-179D-F684BD46E7BF}"/>
                </a:ext>
              </a:extLst>
            </p:cNvPr>
            <p:cNvSpPr/>
            <p:nvPr/>
          </p:nvSpPr>
          <p:spPr>
            <a:xfrm flipH="1">
              <a:off x="351034" y="4491366"/>
              <a:ext cx="5580000" cy="1440000"/>
            </a:xfrm>
            <a:prstGeom prst="round2DiagRect">
              <a:avLst/>
            </a:prstGeom>
            <a:noFill/>
            <a:ln w="25400">
              <a:solidFill>
                <a:srgbClr val="00A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90000" rtlCol="0" anchor="t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4998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7" grpId="0" animBg="1"/>
      <p:bldP spid="28" grpId="0" animBg="1"/>
      <p:bldP spid="29" grpId="0" animBg="1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8B557-22D8-7A03-74E9-C5D59DF6E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02AB9C-DD5A-6928-7A1C-0D18CA29A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4445" y="177794"/>
            <a:ext cx="1200870" cy="46990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2D2D18E-4B9E-64FB-F696-906BF0BD2C24}"/>
              </a:ext>
            </a:extLst>
          </p:cNvPr>
          <p:cNvCxnSpPr/>
          <p:nvPr/>
        </p:nvCxnSpPr>
        <p:spPr>
          <a:xfrm>
            <a:off x="355600" y="1104900"/>
            <a:ext cx="11569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9FCE5B2-8C89-5186-4096-1D65C6C9B5CA}"/>
              </a:ext>
            </a:extLst>
          </p:cNvPr>
          <p:cNvSpPr txBox="1"/>
          <p:nvPr/>
        </p:nvSpPr>
        <p:spPr>
          <a:xfrm>
            <a:off x="355600" y="463547"/>
            <a:ext cx="4134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Data to decisions 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3C8FA58-D7C1-4452-DD7C-B37E0422A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221" y="1336161"/>
            <a:ext cx="8308622" cy="481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410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8B557-22D8-7A03-74E9-C5D59DF6E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02AB9C-DD5A-6928-7A1C-0D18CA29A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4445" y="177794"/>
            <a:ext cx="1200870" cy="46990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2D2D18E-4B9E-64FB-F696-906BF0BD2C24}"/>
              </a:ext>
            </a:extLst>
          </p:cNvPr>
          <p:cNvCxnSpPr/>
          <p:nvPr/>
        </p:nvCxnSpPr>
        <p:spPr>
          <a:xfrm>
            <a:off x="355600" y="1104900"/>
            <a:ext cx="11569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9FCE5B2-8C89-5186-4096-1D65C6C9B5CA}"/>
              </a:ext>
            </a:extLst>
          </p:cNvPr>
          <p:cNvSpPr txBox="1"/>
          <p:nvPr/>
        </p:nvSpPr>
        <p:spPr>
          <a:xfrm>
            <a:off x="355600" y="463547"/>
            <a:ext cx="4125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Types of analysis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57A4AC-3FE0-8C33-DBA6-08C25FEB5EE8}"/>
              </a:ext>
            </a:extLst>
          </p:cNvPr>
          <p:cNvSpPr txBox="1"/>
          <p:nvPr/>
        </p:nvSpPr>
        <p:spPr>
          <a:xfrm>
            <a:off x="5547168" y="6310874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dirty="0">
                <a:hlinkClick r:id="rId4"/>
              </a:rPr>
              <a:t>Advancing analytics in the NHS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647183-838C-8E79-BF2B-4CF5DD44B6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95" y="1204839"/>
            <a:ext cx="4468946" cy="50804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699C77-1789-7EC2-2A3B-7C65153D0D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474" y="1114094"/>
            <a:ext cx="3573963" cy="12357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6B43EA-6690-FC14-9137-FBA360A55E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509" y="2982668"/>
            <a:ext cx="3502841" cy="1182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FDFF95-613D-75DE-3A41-B1737E4D6F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180" y="4810054"/>
            <a:ext cx="3449498" cy="13958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0EE1C7-F222-A521-49B8-BEF4DC0889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19421" y="1105526"/>
            <a:ext cx="3449498" cy="12802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FEC533-4A0F-85AC-8068-61125DBC2A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98041" y="2509269"/>
            <a:ext cx="3570878" cy="146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54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8B557-22D8-7A03-74E9-C5D59DF6E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02AB9C-DD5A-6928-7A1C-0D18CA29A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4445" y="177794"/>
            <a:ext cx="1200870" cy="46990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2D2D18E-4B9E-64FB-F696-906BF0BD2C24}"/>
              </a:ext>
            </a:extLst>
          </p:cNvPr>
          <p:cNvCxnSpPr/>
          <p:nvPr/>
        </p:nvCxnSpPr>
        <p:spPr>
          <a:xfrm>
            <a:off x="355600" y="1104900"/>
            <a:ext cx="11569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9FCE5B2-8C89-5186-4096-1D65C6C9B5CA}"/>
              </a:ext>
            </a:extLst>
          </p:cNvPr>
          <p:cNvSpPr txBox="1"/>
          <p:nvPr/>
        </p:nvSpPr>
        <p:spPr>
          <a:xfrm>
            <a:off x="355600" y="463547"/>
            <a:ext cx="11042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Digital, </a:t>
            </a:r>
            <a:r>
              <a:rPr lang="en-GB" sz="3600" b="1" u="sng" dirty="0"/>
              <a:t>Data</a:t>
            </a:r>
            <a:r>
              <a:rPr lang="en-GB" sz="3600" b="1" dirty="0"/>
              <a:t> and Technology (DDAT) career roles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62938B-BC11-9712-9094-D629B322D784}"/>
              </a:ext>
            </a:extLst>
          </p:cNvPr>
          <p:cNvSpPr txBox="1"/>
          <p:nvPr/>
        </p:nvSpPr>
        <p:spPr>
          <a:xfrm>
            <a:off x="355600" y="1417321"/>
            <a:ext cx="1128471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Aptos" panose="020B0004020202020204" pitchFamily="34" charset="0"/>
              </a:rPr>
              <a:t>Total Number of </a:t>
            </a:r>
            <a:r>
              <a:rPr lang="en-GB" sz="2400" u="sng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Aptos" panose="020B0004020202020204" pitchFamily="34" charset="0"/>
              </a:rPr>
              <a:t>Data Professionals </a:t>
            </a:r>
            <a:r>
              <a:rPr lang="en-GB" sz="2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Aptos" panose="020B0004020202020204" pitchFamily="34" charset="0"/>
              </a:rPr>
              <a:t>working across Health and Social Care in England 10,275</a:t>
            </a:r>
          </a:p>
          <a:p>
            <a:endParaRPr lang="en-GB" sz="2400" dirty="0">
              <a:effectLst/>
              <a:latin typeface="+mj-lt"/>
              <a:ea typeface="Aptos" panose="020B0004020202020204" pitchFamily="34" charset="0"/>
              <a:cs typeface="Aptos" panose="020B0004020202020204" pitchFamily="34" charset="0"/>
            </a:endParaRPr>
          </a:p>
          <a:p>
            <a:r>
              <a:rPr lang="en-GB" sz="24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Aptos" panose="020B0004020202020204" pitchFamily="34" charset="0"/>
              </a:rPr>
              <a:t>Data Analysts </a:t>
            </a:r>
            <a:r>
              <a:rPr lang="en-GB" sz="2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Aptos" panose="020B0004020202020204" pitchFamily="34" charset="0"/>
              </a:rPr>
              <a:t>8,345 (Including performance analysts)</a:t>
            </a:r>
            <a:endParaRPr lang="en-GB" sz="2400" dirty="0">
              <a:effectLst/>
              <a:latin typeface="+mj-lt"/>
              <a:ea typeface="Aptos" panose="020B0004020202020204" pitchFamily="34" charset="0"/>
              <a:cs typeface="Aptos" panose="020B0004020202020204" pitchFamily="34" charset="0"/>
            </a:endParaRPr>
          </a:p>
          <a:p>
            <a:r>
              <a:rPr lang="en-GB" sz="24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Aptos" panose="020B0004020202020204" pitchFamily="34" charset="0"/>
              </a:rPr>
              <a:t>Data Engineers </a:t>
            </a:r>
            <a:r>
              <a:rPr lang="en-GB" sz="2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Aptos" panose="020B0004020202020204" pitchFamily="34" charset="0"/>
              </a:rPr>
              <a:t>1,183</a:t>
            </a:r>
            <a:endParaRPr lang="en-GB" sz="2400" dirty="0">
              <a:effectLst/>
              <a:latin typeface="+mj-lt"/>
              <a:ea typeface="Aptos" panose="020B0004020202020204" pitchFamily="34" charset="0"/>
              <a:cs typeface="Aptos" panose="020B0004020202020204" pitchFamily="34" charset="0"/>
            </a:endParaRPr>
          </a:p>
          <a:p>
            <a:r>
              <a:rPr lang="en-GB" sz="24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Aptos" panose="020B0004020202020204" pitchFamily="34" charset="0"/>
              </a:rPr>
              <a:t>Data Scientists </a:t>
            </a:r>
            <a:r>
              <a:rPr lang="en-GB" sz="2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Aptos" panose="020B0004020202020204" pitchFamily="34" charset="0"/>
              </a:rPr>
              <a:t>515</a:t>
            </a:r>
            <a:endParaRPr lang="en-GB" sz="2400" dirty="0">
              <a:effectLst/>
              <a:latin typeface="+mj-lt"/>
              <a:ea typeface="Aptos" panose="020B0004020202020204" pitchFamily="34" charset="0"/>
              <a:cs typeface="Aptos" panose="020B0004020202020204" pitchFamily="34" charset="0"/>
            </a:endParaRPr>
          </a:p>
          <a:p>
            <a:r>
              <a:rPr lang="en-GB" sz="24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Aptos" panose="020B0004020202020204" pitchFamily="34" charset="0"/>
              </a:rPr>
              <a:t>Data Governance Manager </a:t>
            </a:r>
            <a:r>
              <a:rPr lang="en-GB" sz="2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Aptos" panose="020B0004020202020204" pitchFamily="34" charset="0"/>
              </a:rPr>
              <a:t>127</a:t>
            </a:r>
            <a:endParaRPr lang="en-GB" sz="2400" dirty="0">
              <a:effectLst/>
              <a:latin typeface="+mj-lt"/>
              <a:ea typeface="Aptos" panose="020B0004020202020204" pitchFamily="34" charset="0"/>
              <a:cs typeface="Aptos" panose="020B0004020202020204" pitchFamily="34" charset="0"/>
            </a:endParaRPr>
          </a:p>
          <a:p>
            <a:r>
              <a:rPr lang="en-GB" sz="24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Aptos" panose="020B0004020202020204" pitchFamily="34" charset="0"/>
              </a:rPr>
              <a:t>Data Ethicist </a:t>
            </a:r>
            <a:r>
              <a:rPr lang="en-GB" sz="2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Aptos" panose="020B0004020202020204" pitchFamily="34" charset="0"/>
              </a:rPr>
              <a:t>13</a:t>
            </a:r>
            <a:endParaRPr lang="en-GB" sz="2400" dirty="0">
              <a:effectLst/>
              <a:latin typeface="+mj-lt"/>
              <a:ea typeface="Aptos" panose="020B0004020202020204" pitchFamily="34" charset="0"/>
              <a:cs typeface="Aptos" panose="020B0004020202020204" pitchFamily="34" charset="0"/>
            </a:endParaRPr>
          </a:p>
          <a:p>
            <a:r>
              <a:rPr lang="en-GB" sz="24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Aptos" panose="020B0004020202020204" pitchFamily="34" charset="0"/>
              </a:rPr>
              <a:t>Analytics Engineer </a:t>
            </a:r>
            <a:r>
              <a:rPr lang="en-GB" sz="2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Aptos" panose="020B0004020202020204" pitchFamily="34" charset="0"/>
              </a:rPr>
              <a:t>73</a:t>
            </a:r>
            <a:endParaRPr lang="en-GB" sz="2400" dirty="0">
              <a:effectLst/>
              <a:latin typeface="+mj-lt"/>
              <a:ea typeface="Aptos" panose="020B0004020202020204" pitchFamily="34" charset="0"/>
              <a:cs typeface="Aptos" panose="020B0004020202020204" pitchFamily="34" charset="0"/>
            </a:endParaRPr>
          </a:p>
          <a:p>
            <a:r>
              <a:rPr lang="en-GB" sz="24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Aptos" panose="020B0004020202020204" pitchFamily="34" charset="0"/>
              </a:rPr>
              <a:t>Machine Learning Engineer </a:t>
            </a:r>
            <a:r>
              <a:rPr lang="en-GB" sz="2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Aptos" panose="020B0004020202020204" pitchFamily="34" charset="0"/>
              </a:rPr>
              <a:t>19</a:t>
            </a:r>
            <a:endParaRPr lang="en-GB" sz="2400" dirty="0">
              <a:effectLst/>
              <a:latin typeface="+mj-lt"/>
              <a:ea typeface="Aptos" panose="020B0004020202020204" pitchFamily="34" charset="0"/>
              <a:cs typeface="Aptos" panose="020B0004020202020204" pitchFamily="34" charset="0"/>
            </a:endParaRPr>
          </a:p>
          <a:p>
            <a:endParaRPr lang="en-GB" sz="2400" dirty="0">
              <a:solidFill>
                <a:srgbClr val="000000"/>
              </a:solidFill>
              <a:effectLst/>
              <a:latin typeface="+mj-lt"/>
              <a:ea typeface="Times New Roman" panose="02020603050405020304" pitchFamily="18" charset="0"/>
              <a:cs typeface="Aptos" panose="020B0004020202020204" pitchFamily="34" charset="0"/>
            </a:endParaRPr>
          </a:p>
          <a:p>
            <a:r>
              <a:rPr lang="en-GB" sz="2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Aptos" panose="020B0004020202020204" pitchFamily="34" charset="0"/>
              </a:rPr>
              <a:t>Source </a:t>
            </a:r>
            <a:r>
              <a:rPr lang="en-GB" sz="2400" u="sng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Aptos" panose="020B0004020202020204" pitchFamily="34" charset="0"/>
                <a:hlinkClick r:id="rId4"/>
              </a:rPr>
              <a:t>AnalystX Observatory - AnalystX - FutureNHS Collaboration Platform</a:t>
            </a:r>
            <a:endParaRPr lang="en-GB" sz="2400" dirty="0">
              <a:effectLst/>
              <a:latin typeface="+mj-lt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39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C9262-B5D0-8368-107B-160F6A73F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723005-760B-298B-8C29-5C49D67A8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4445" y="177794"/>
            <a:ext cx="1200870" cy="46990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8CB4F6-A74F-8922-0D55-A509E24CA315}"/>
              </a:ext>
            </a:extLst>
          </p:cNvPr>
          <p:cNvCxnSpPr/>
          <p:nvPr/>
        </p:nvCxnSpPr>
        <p:spPr>
          <a:xfrm>
            <a:off x="355600" y="1104900"/>
            <a:ext cx="11569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75F3CAF-E3DA-4BE0-3C2A-C8C34EA550B7}"/>
              </a:ext>
            </a:extLst>
          </p:cNvPr>
          <p:cNvSpPr txBox="1"/>
          <p:nvPr/>
        </p:nvSpPr>
        <p:spPr>
          <a:xfrm>
            <a:off x="355600" y="463547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Event</a:t>
            </a:r>
          </a:p>
        </p:txBody>
      </p:sp>
      <p:pic>
        <p:nvPicPr>
          <p:cNvPr id="4" name="Picture 3" descr="A qr code with a person's face&#10;&#10;Description automatically generated">
            <a:extLst>
              <a:ext uri="{FF2B5EF4-FFF2-40B4-BE49-F238E27FC236}">
                <a16:creationId xmlns:a16="http://schemas.microsoft.com/office/drawing/2014/main" id="{96C01A3D-C015-99CC-1C03-B3E9D0831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46" y="1278082"/>
            <a:ext cx="4720119" cy="47201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00396F-346B-06B7-CA29-555B5A53A0F3}"/>
              </a:ext>
            </a:extLst>
          </p:cNvPr>
          <p:cNvSpPr txBox="1"/>
          <p:nvPr/>
        </p:nvSpPr>
        <p:spPr>
          <a:xfrm>
            <a:off x="4820565" y="1579418"/>
            <a:ext cx="585288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Live online recruitment briefing: </a:t>
            </a:r>
          </a:p>
          <a:p>
            <a:endParaRPr lang="en-GB" dirty="0"/>
          </a:p>
          <a:p>
            <a:r>
              <a:rPr lang="en-GB" dirty="0"/>
              <a:t>Data placement and graduate opportunities in the NHS </a:t>
            </a:r>
          </a:p>
          <a:p>
            <a:endParaRPr lang="en-GB" dirty="0"/>
          </a:p>
          <a:p>
            <a:r>
              <a:rPr lang="en-GB" dirty="0"/>
              <a:t>Wednesday 5</a:t>
            </a:r>
            <a:r>
              <a:rPr lang="en-GB" baseline="30000" dirty="0"/>
              <a:t>th</a:t>
            </a:r>
            <a:r>
              <a:rPr lang="en-GB" dirty="0"/>
              <a:t> March @ 6:30 PM via MS Teams </a:t>
            </a:r>
          </a:p>
          <a:p>
            <a:endParaRPr lang="en-GB" dirty="0"/>
          </a:p>
          <a:p>
            <a:r>
              <a:rPr lang="en-GB" dirty="0"/>
              <a:t>Use the QR code to join </a:t>
            </a:r>
          </a:p>
        </p:txBody>
      </p:sp>
    </p:spTree>
    <p:extLst>
      <p:ext uri="{BB962C8B-B14F-4D97-AF65-F5344CB8AC3E}">
        <p14:creationId xmlns:p14="http://schemas.microsoft.com/office/powerpoint/2010/main" val="3981992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18533-6298-7827-95CD-8F1630622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5BF778-68E5-78BC-E837-16699E6BC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4445" y="177794"/>
            <a:ext cx="1200870" cy="46990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2F142BA-B7EC-909B-CFEE-BBDD4805C953}"/>
              </a:ext>
            </a:extLst>
          </p:cNvPr>
          <p:cNvCxnSpPr/>
          <p:nvPr/>
        </p:nvCxnSpPr>
        <p:spPr>
          <a:xfrm>
            <a:off x="355600" y="1104900"/>
            <a:ext cx="11569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47451A6-60FC-67C5-BE79-C5114512552A}"/>
              </a:ext>
            </a:extLst>
          </p:cNvPr>
          <p:cNvSpPr txBox="1"/>
          <p:nvPr/>
        </p:nvSpPr>
        <p:spPr>
          <a:xfrm>
            <a:off x="355600" y="463547"/>
            <a:ext cx="5827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What technology do we use?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B42D9D-0A02-F13F-903D-B933FFC46DD8}"/>
              </a:ext>
            </a:extLst>
          </p:cNvPr>
          <p:cNvGrpSpPr/>
          <p:nvPr/>
        </p:nvGrpSpPr>
        <p:grpSpPr>
          <a:xfrm>
            <a:off x="412754" y="1337437"/>
            <a:ext cx="2655847" cy="2071944"/>
            <a:chOff x="6096000" y="381000"/>
            <a:chExt cx="6096000" cy="6096000"/>
          </a:xfrm>
        </p:grpSpPr>
        <p:pic>
          <p:nvPicPr>
            <p:cNvPr id="7" name="Picture 2" descr="Download Microsoft Excel 2024 for Mac | GetMsOffice">
              <a:extLst>
                <a:ext uri="{FF2B5EF4-FFF2-40B4-BE49-F238E27FC236}">
                  <a16:creationId xmlns:a16="http://schemas.microsoft.com/office/drawing/2014/main" id="{112360BB-0C47-8DDF-650E-A656689A4C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96000" y="381000"/>
              <a:ext cx="6096000" cy="6096000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8" name="Picture 7" descr="Download Microsoft Excel 2024 for Mac | GetMsOffice">
              <a:extLst>
                <a:ext uri="{FF2B5EF4-FFF2-40B4-BE49-F238E27FC236}">
                  <a16:creationId xmlns:a16="http://schemas.microsoft.com/office/drawing/2014/main" id="{92701630-AB45-E078-D397-D03D0FC27E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841" t="74608" r="19862" b="6882"/>
            <a:stretch/>
          </p:blipFill>
          <p:spPr bwMode="auto">
            <a:xfrm>
              <a:off x="10651253" y="4850076"/>
              <a:ext cx="1115368" cy="1128371"/>
            </a:xfrm>
            <a:prstGeom prst="rect">
              <a:avLst/>
            </a:prstGeom>
            <a:solidFill>
              <a:srgbClr val="FFFFFF"/>
            </a:solidFill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585FA03-FA39-A89D-31C2-615FD477B98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522" r="14644"/>
          <a:stretch/>
        </p:blipFill>
        <p:spPr>
          <a:xfrm>
            <a:off x="8970925" y="2031345"/>
            <a:ext cx="2694733" cy="2033651"/>
          </a:xfrm>
          <a:prstGeom prst="rect">
            <a:avLst/>
          </a:prstGeom>
        </p:spPr>
      </p:pic>
      <p:pic>
        <p:nvPicPr>
          <p:cNvPr id="2050" name="Picture 2" descr="Python Programming Language Wallpaper">
            <a:extLst>
              <a:ext uri="{FF2B5EF4-FFF2-40B4-BE49-F238E27FC236}">
                <a16:creationId xmlns:a16="http://schemas.microsoft.com/office/drawing/2014/main" id="{3D0122E0-8B93-ED2A-2830-8BC6240CC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925" y="4760416"/>
            <a:ext cx="2882372" cy="162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ady to Analyze">
            <a:extLst>
              <a:ext uri="{FF2B5EF4-FFF2-40B4-BE49-F238E27FC236}">
                <a16:creationId xmlns:a16="http://schemas.microsoft.com/office/drawing/2014/main" id="{26948662-CFE9-52B5-ABB2-35BE8CC58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840" y="1141082"/>
            <a:ext cx="2958449" cy="229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BFB1BB-6EA5-90E0-DCD1-9ECD3185EAA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26108" b="22725"/>
          <a:stretch/>
        </p:blipFill>
        <p:spPr>
          <a:xfrm>
            <a:off x="124483" y="5548454"/>
            <a:ext cx="3949002" cy="106016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C5067FC-7CF9-EA71-B64A-9E8D9DB5C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240" y="3116555"/>
            <a:ext cx="4010422" cy="222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elcome To Colab - Colab">
            <a:extLst>
              <a:ext uri="{FF2B5EF4-FFF2-40B4-BE49-F238E27FC236}">
                <a16:creationId xmlns:a16="http://schemas.microsoft.com/office/drawing/2014/main" id="{28D14CA6-2486-997B-6399-32D0864BA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421" y="1161479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sit Cloud">
            <a:extLst>
              <a:ext uri="{FF2B5EF4-FFF2-40B4-BE49-F238E27FC236}">
                <a16:creationId xmlns:a16="http://schemas.microsoft.com/office/drawing/2014/main" id="{FAF9B8A7-E4EF-B939-7807-B9E615D69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166" y="5492066"/>
            <a:ext cx="421005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9D1EC6A-B7B8-9898-3728-6E0F994F367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4601" y="3466494"/>
            <a:ext cx="2465376" cy="210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65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C9262-B5D0-8368-107B-160F6A73F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723005-760B-298B-8C29-5C49D67A8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4445" y="177794"/>
            <a:ext cx="1200870" cy="46990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8CB4F6-A74F-8922-0D55-A509E24CA315}"/>
              </a:ext>
            </a:extLst>
          </p:cNvPr>
          <p:cNvCxnSpPr/>
          <p:nvPr/>
        </p:nvCxnSpPr>
        <p:spPr>
          <a:xfrm>
            <a:off x="355600" y="1104900"/>
            <a:ext cx="11569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75F3CAF-E3DA-4BE0-3C2A-C8C34EA550B7}"/>
              </a:ext>
            </a:extLst>
          </p:cNvPr>
          <p:cNvSpPr txBox="1"/>
          <p:nvPr/>
        </p:nvSpPr>
        <p:spPr>
          <a:xfrm>
            <a:off x="355600" y="463547"/>
            <a:ext cx="3903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Career challenge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9F187B-9166-0A35-B960-887D634D7B7D}"/>
              </a:ext>
            </a:extLst>
          </p:cNvPr>
          <p:cNvSpPr txBox="1"/>
          <p:nvPr/>
        </p:nvSpPr>
        <p:spPr>
          <a:xfrm>
            <a:off x="678094" y="1469209"/>
            <a:ext cx="11322122" cy="4060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Turning data into insight: Building awareness of mental health prescribing</a:t>
            </a:r>
            <a:endParaRPr lang="en-GB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NHS is experiencing an unprecedented surge in demand for mental health services. Long waiting times, particularly for young people are placing a strain on patients and providers alike. In parallel, the use of prescription medications, especially for managing anxiety and depression, has seen a marked increase.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challenge offer students the opportunity to delve into datasets reflecting drug usage trends to build awareness and inform decision making using NHS data to improve patient care.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 Analysis– 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designed for students who are starting their data literacy journey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Explore data on the prescription rates of common mental health medications.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 reporting – 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designed for students who would like to further develop their programming skills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You are a public health officer and want to better understand antidepressant prescribing trends over time. 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31338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8B557-22D8-7A03-74E9-C5D59DF6E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02AB9C-DD5A-6928-7A1C-0D18CA29A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4445" y="177794"/>
            <a:ext cx="1200870" cy="46990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2D2D18E-4B9E-64FB-F696-906BF0BD2C24}"/>
              </a:ext>
            </a:extLst>
          </p:cNvPr>
          <p:cNvCxnSpPr/>
          <p:nvPr/>
        </p:nvCxnSpPr>
        <p:spPr>
          <a:xfrm>
            <a:off x="355600" y="1104900"/>
            <a:ext cx="11569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9FCE5B2-8C89-5186-4096-1D65C6C9B5CA}"/>
              </a:ext>
            </a:extLst>
          </p:cNvPr>
          <p:cNvSpPr txBox="1"/>
          <p:nvPr/>
        </p:nvSpPr>
        <p:spPr>
          <a:xfrm>
            <a:off x="355600" y="463547"/>
            <a:ext cx="10042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Challenge A: using excel to analyse the data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D12EB7-A581-CC32-AC22-8B9250941CE2}"/>
              </a:ext>
            </a:extLst>
          </p:cNvPr>
          <p:cNvSpPr txBox="1"/>
          <p:nvPr/>
        </p:nvSpPr>
        <p:spPr>
          <a:xfrm>
            <a:off x="428625" y="1424136"/>
            <a:ext cx="1149669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/>
              <a:t>Transforming and Aggregating Data</a:t>
            </a:r>
          </a:p>
          <a:p>
            <a:endParaRPr lang="en-GB" sz="1600" b="1" dirty="0"/>
          </a:p>
          <a:p>
            <a:r>
              <a:rPr lang="en-GB" sz="1600" dirty="0"/>
              <a:t>Question 1: Nationally, calculate the top 10 prescribed anti-depressants sorted from biggest from smallest. </a:t>
            </a:r>
            <a:br>
              <a:rPr lang="en-GB" sz="1600" dirty="0"/>
            </a:br>
            <a:endParaRPr lang="en-GB" sz="1600" dirty="0"/>
          </a:p>
          <a:p>
            <a:r>
              <a:rPr lang="en-GB" sz="1600" dirty="0"/>
              <a:t>Question 2: Calculate the national cost of Mirtazapine prescribing </a:t>
            </a:r>
            <a:br>
              <a:rPr lang="en-GB" sz="1600" dirty="0"/>
            </a:br>
            <a:endParaRPr lang="en-GB" sz="1600" dirty="0"/>
          </a:p>
          <a:p>
            <a:r>
              <a:rPr lang="en-GB" sz="1600" dirty="0"/>
              <a:t>Question 3: What is the spend of Sertraline hydrochloride prescribing in the Midlands region? </a:t>
            </a:r>
            <a:br>
              <a:rPr lang="en-GB" sz="1600" dirty="0"/>
            </a:br>
            <a:endParaRPr lang="en-GB" sz="1600" dirty="0"/>
          </a:p>
          <a:p>
            <a:r>
              <a:rPr lang="en-GB" sz="1600" dirty="0"/>
              <a:t>Question 4: How many anti-depressant items were prescribed nationally?</a:t>
            </a:r>
          </a:p>
          <a:p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63323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499A9-ADAE-F54A-B49E-F294E7BCE9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1002268"/>
            <a:ext cx="10569676" cy="2507695"/>
          </a:xfrm>
        </p:spPr>
        <p:txBody>
          <a:bodyPr/>
          <a:lstStyle/>
          <a:p>
            <a:r>
              <a:rPr lang="en-GB" sz="5000" dirty="0" err="1"/>
              <a:t>Digdata</a:t>
            </a:r>
            <a:r>
              <a:rPr lang="en-GB" sz="5000" dirty="0"/>
              <a:t> – Step 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B96998-8BA0-CF4D-B57F-DEBCAD1141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3600000"/>
            <a:ext cx="4929709" cy="2507695"/>
          </a:xfrm>
        </p:spPr>
        <p:txBody>
          <a:bodyPr>
            <a:normAutofit fontScale="92500" lnSpcReduction="20000"/>
          </a:bodyPr>
          <a:lstStyle/>
          <a:p>
            <a:r>
              <a:rPr lang="en-GB" b="1" dirty="0"/>
              <a:t>NHS Online Live Career Challenge</a:t>
            </a:r>
          </a:p>
          <a:p>
            <a:r>
              <a:rPr lang="en-GB" b="1" dirty="0"/>
              <a:t>4</a:t>
            </a:r>
            <a:r>
              <a:rPr lang="en-GB" b="1" baseline="30000" dirty="0"/>
              <a:t>th</a:t>
            </a:r>
            <a:r>
              <a:rPr lang="en-GB" b="1" dirty="0"/>
              <a:t> March 2025</a:t>
            </a:r>
          </a:p>
          <a:p>
            <a:endParaRPr lang="en-GB" b="1" dirty="0"/>
          </a:p>
          <a:p>
            <a:r>
              <a:rPr lang="en-GB" b="1" dirty="0"/>
              <a:t>Turning data into insight: Building awareness of mental health prescribing</a:t>
            </a:r>
          </a:p>
        </p:txBody>
      </p:sp>
    </p:spTree>
    <p:extLst>
      <p:ext uri="{BB962C8B-B14F-4D97-AF65-F5344CB8AC3E}">
        <p14:creationId xmlns:p14="http://schemas.microsoft.com/office/powerpoint/2010/main" val="383023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8B557-22D8-7A03-74E9-C5D59DF6E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02AB9C-DD5A-6928-7A1C-0D18CA29A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4445" y="177794"/>
            <a:ext cx="1200870" cy="46990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2D2D18E-4B9E-64FB-F696-906BF0BD2C24}"/>
              </a:ext>
            </a:extLst>
          </p:cNvPr>
          <p:cNvCxnSpPr/>
          <p:nvPr/>
        </p:nvCxnSpPr>
        <p:spPr>
          <a:xfrm>
            <a:off x="355600" y="1104900"/>
            <a:ext cx="11569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9FCE5B2-8C89-5186-4096-1D65C6C9B5CA}"/>
              </a:ext>
            </a:extLst>
          </p:cNvPr>
          <p:cNvSpPr txBox="1"/>
          <p:nvPr/>
        </p:nvSpPr>
        <p:spPr>
          <a:xfrm>
            <a:off x="355600" y="463547"/>
            <a:ext cx="10298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Challenge A: using excel to visualise the data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D12EB7-A581-CC32-AC22-8B9250941CE2}"/>
              </a:ext>
            </a:extLst>
          </p:cNvPr>
          <p:cNvSpPr txBox="1"/>
          <p:nvPr/>
        </p:nvSpPr>
        <p:spPr>
          <a:xfrm>
            <a:off x="428625" y="1424136"/>
            <a:ext cx="1149669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/>
              <a:t>Visualising Data</a:t>
            </a:r>
            <a:br>
              <a:rPr lang="en-GB" sz="1600" dirty="0"/>
            </a:br>
            <a:endParaRPr lang="en-GB" sz="1600" dirty="0"/>
          </a:p>
          <a:p>
            <a:r>
              <a:rPr lang="en-GB" sz="1600" dirty="0"/>
              <a:t>Question 1: Create a horizontal bar chart of the top 5 most prescribed drugs in December 2024, arranged in order. </a:t>
            </a:r>
          </a:p>
          <a:p>
            <a:br>
              <a:rPr lang="en-GB" sz="1600" dirty="0"/>
            </a:br>
            <a:r>
              <a:rPr lang="en-GB" sz="1600" dirty="0"/>
              <a:t>Question 2: Create a vertical bar chart showing the total cost of sertraline hydrochloride prescribing in the North East region.</a:t>
            </a:r>
          </a:p>
          <a:p>
            <a:endParaRPr lang="en-GB" sz="1600" dirty="0"/>
          </a:p>
          <a:p>
            <a:r>
              <a:rPr lang="en-GB" sz="1600" dirty="0"/>
              <a:t>Question 3: Create two vertical bar charts for comparison. First, create a bar chart showing the total antidepressant prescribing (items). Second, create a bar chart that shows the total antidepressant prescribing cost. </a:t>
            </a:r>
          </a:p>
          <a:p>
            <a:endParaRPr lang="en-GB" sz="1600" dirty="0"/>
          </a:p>
          <a:p>
            <a:r>
              <a:rPr lang="en-GB" sz="1600" dirty="0"/>
              <a:t>Question 4: Create an ordered bar chart showing the 10 most prescribed antidepressants (items). Second, create an ordered bar chart that shows antidepressants with the greatest total prescribing cost. </a:t>
            </a:r>
          </a:p>
          <a:p>
            <a:endParaRPr lang="en-GB" sz="1600" dirty="0"/>
          </a:p>
          <a:p>
            <a:r>
              <a:rPr lang="en-GB" sz="1600" dirty="0"/>
              <a:t> </a:t>
            </a:r>
          </a:p>
          <a:p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4955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8B557-22D8-7A03-74E9-C5D59DF6E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02AB9C-DD5A-6928-7A1C-0D18CA29A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4445" y="177794"/>
            <a:ext cx="1200870" cy="46990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2D2D18E-4B9E-64FB-F696-906BF0BD2C24}"/>
              </a:ext>
            </a:extLst>
          </p:cNvPr>
          <p:cNvCxnSpPr/>
          <p:nvPr/>
        </p:nvCxnSpPr>
        <p:spPr>
          <a:xfrm>
            <a:off x="355600" y="1104900"/>
            <a:ext cx="11569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9FCE5B2-8C89-5186-4096-1D65C6C9B5CA}"/>
              </a:ext>
            </a:extLst>
          </p:cNvPr>
          <p:cNvSpPr txBox="1"/>
          <p:nvPr/>
        </p:nvSpPr>
        <p:spPr>
          <a:xfrm>
            <a:off x="355600" y="463547"/>
            <a:ext cx="8657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Challenge A: presenting your findings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D12EB7-A581-CC32-AC22-8B9250941CE2}"/>
              </a:ext>
            </a:extLst>
          </p:cNvPr>
          <p:cNvSpPr txBox="1"/>
          <p:nvPr/>
        </p:nvSpPr>
        <p:spPr>
          <a:xfrm>
            <a:off x="428625" y="1424136"/>
            <a:ext cx="1149669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/>
              <a:t>Data Metrics and Insight</a:t>
            </a:r>
          </a:p>
          <a:p>
            <a:endParaRPr lang="en-GB" sz="1600" dirty="0"/>
          </a:p>
          <a:p>
            <a:r>
              <a:rPr lang="en-GB" sz="1600" dirty="0"/>
              <a:t>Create a PowerPoint presentation that describes the analysis  </a:t>
            </a:r>
          </a:p>
          <a:p>
            <a:br>
              <a:rPr lang="en-GB" sz="1600" dirty="0"/>
            </a:br>
            <a:r>
              <a:rPr lang="en-GB" sz="1600" dirty="0"/>
              <a:t>Describe the trend of each chart and compare the charts against each other</a:t>
            </a:r>
          </a:p>
          <a:p>
            <a:br>
              <a:rPr lang="en-GB" sz="1600" dirty="0"/>
            </a:br>
            <a:r>
              <a:rPr lang="en-GB" sz="1600" dirty="0"/>
              <a:t>Create two pivot tables for comparison. First, create a pivot table showing the total antidepressant prescribing per region. Second, create a pivot table showing the antidepressant prescribing cost per region. </a:t>
            </a:r>
          </a:p>
          <a:p>
            <a:br>
              <a:rPr lang="en-GB" sz="1600" dirty="0"/>
            </a:br>
            <a:r>
              <a:rPr lang="en-GB" sz="1600" b="1" dirty="0"/>
              <a:t>Describe some regional variation and contrasts.</a:t>
            </a:r>
          </a:p>
          <a:p>
            <a:br>
              <a:rPr lang="en-GB" sz="1600" dirty="0"/>
            </a:br>
            <a:r>
              <a:rPr lang="en-GB" sz="1600" dirty="0"/>
              <a:t>By now you may have noticed there are contrasts between antidepressant prescribing volumes and costs. </a:t>
            </a:r>
          </a:p>
          <a:p>
            <a:br>
              <a:rPr lang="en-GB" sz="1600" dirty="0"/>
            </a:br>
            <a:r>
              <a:rPr lang="en-GB" sz="1600" dirty="0"/>
              <a:t>Highlight and describe any differences between the charts.</a:t>
            </a:r>
          </a:p>
        </p:txBody>
      </p:sp>
    </p:spTree>
    <p:extLst>
      <p:ext uri="{BB962C8B-B14F-4D97-AF65-F5344CB8AC3E}">
        <p14:creationId xmlns:p14="http://schemas.microsoft.com/office/powerpoint/2010/main" val="377580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8B557-22D8-7A03-74E9-C5D59DF6E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02AB9C-DD5A-6928-7A1C-0D18CA29A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4445" y="177794"/>
            <a:ext cx="1200870" cy="46990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2D2D18E-4B9E-64FB-F696-906BF0BD2C24}"/>
              </a:ext>
            </a:extLst>
          </p:cNvPr>
          <p:cNvCxnSpPr/>
          <p:nvPr/>
        </p:nvCxnSpPr>
        <p:spPr>
          <a:xfrm>
            <a:off x="355600" y="1104900"/>
            <a:ext cx="11569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9FCE5B2-8C89-5186-4096-1D65C6C9B5CA}"/>
              </a:ext>
            </a:extLst>
          </p:cNvPr>
          <p:cNvSpPr txBox="1"/>
          <p:nvPr/>
        </p:nvSpPr>
        <p:spPr>
          <a:xfrm>
            <a:off x="355600" y="463547"/>
            <a:ext cx="9238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Challenge B: using R to analyse the data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D81053-AA24-4449-9300-00F748FC4479}"/>
              </a:ext>
            </a:extLst>
          </p:cNvPr>
          <p:cNvSpPr txBox="1"/>
          <p:nvPr/>
        </p:nvSpPr>
        <p:spPr>
          <a:xfrm>
            <a:off x="457200" y="1361207"/>
            <a:ext cx="11803231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Analysing your data </a:t>
            </a:r>
          </a:p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r>
              <a:rPr lang="en-GB" dirty="0"/>
              <a:t>You will have four questions on transforming and aggregating data </a:t>
            </a:r>
          </a:p>
          <a:p>
            <a:pPr marL="342900" indent="-342900">
              <a:buAutoNum type="arabicPeriod"/>
            </a:pPr>
            <a:r>
              <a:rPr lang="en-GB" dirty="0"/>
              <a:t>You will have three questions on visualising data </a:t>
            </a:r>
          </a:p>
          <a:p>
            <a:pPr marL="342900" indent="-342900">
              <a:buAutoNum type="arabicPeriod"/>
            </a:pPr>
            <a:r>
              <a:rPr lang="en-GB" dirty="0"/>
              <a:t>You will have five questions on generating data metrics and insight</a:t>
            </a:r>
          </a:p>
          <a:p>
            <a:endParaRPr lang="en-GB" b="1" dirty="0"/>
          </a:p>
          <a:p>
            <a:r>
              <a:rPr lang="en-GB" dirty="0"/>
              <a:t>GitHub location: </a:t>
            </a:r>
            <a:r>
              <a:rPr lang="en-GB" dirty="0">
                <a:hlinkClick r:id="rId4"/>
              </a:rPr>
              <a:t>GitHub - </a:t>
            </a:r>
            <a:r>
              <a:rPr lang="en-GB" dirty="0" err="1">
                <a:hlinkClick r:id="rId4"/>
              </a:rPr>
              <a:t>nhsbsa</a:t>
            </a:r>
            <a:r>
              <a:rPr lang="en-GB" dirty="0">
                <a:hlinkClick r:id="rId4"/>
              </a:rPr>
              <a:t>-data-analytics/dig-data-step-up: Content for Dig Data Step Up Career Challenge</a:t>
            </a:r>
            <a:endParaRPr lang="en-GB" dirty="0"/>
          </a:p>
          <a:p>
            <a:r>
              <a:rPr lang="en-GB" i="1" dirty="0"/>
              <a:t>Please refer to the Answers section in the GitHub to self-assess your progress </a:t>
            </a:r>
          </a:p>
          <a:p>
            <a:pPr marL="342900" indent="-342900">
              <a:buAutoNum type="arabicPeriod"/>
            </a:pPr>
            <a:endParaRPr lang="en-GB" dirty="0"/>
          </a:p>
          <a:p>
            <a:r>
              <a:rPr lang="en-GB" b="1" dirty="0"/>
              <a:t>Presenting your findings </a:t>
            </a:r>
          </a:p>
          <a:p>
            <a:endParaRPr lang="en-GB" dirty="0"/>
          </a:p>
          <a:p>
            <a:pPr marL="342900" indent="-342900">
              <a:buAutoNum type="arabicPeriod"/>
            </a:pPr>
            <a:r>
              <a:rPr lang="en-GB" dirty="0"/>
              <a:t>Longitudinal analysis into anti-depressant prescribing  </a:t>
            </a:r>
          </a:p>
          <a:p>
            <a:pPr marL="342900" indent="-342900">
              <a:buAutoNum type="arabicPeriod"/>
            </a:pPr>
            <a:r>
              <a:rPr lang="en-GB" dirty="0"/>
              <a:t>Extension work: anti-depressant case studies </a:t>
            </a:r>
          </a:p>
          <a:p>
            <a:endParaRPr lang="en-GB" dirty="0"/>
          </a:p>
          <a:p>
            <a:r>
              <a:rPr lang="en-GB" b="1" dirty="0"/>
              <a:t>Report submission </a:t>
            </a:r>
          </a:p>
          <a:p>
            <a:endParaRPr lang="en-GB" b="1" dirty="0"/>
          </a:p>
          <a:p>
            <a:r>
              <a:rPr lang="en-GB" dirty="0"/>
              <a:t>1. Send HTML file to </a:t>
            </a:r>
            <a:r>
              <a:rPr lang="en-GB" dirty="0" err="1">
                <a:hlinkClick r:id="rId5"/>
              </a:rPr>
              <a:t>Info@digdata.online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7422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8B557-22D8-7A03-74E9-C5D59DF6E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02AB9C-DD5A-6928-7A1C-0D18CA29A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4445" y="177794"/>
            <a:ext cx="1200870" cy="46990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2D2D18E-4B9E-64FB-F696-906BF0BD2C24}"/>
              </a:ext>
            </a:extLst>
          </p:cNvPr>
          <p:cNvCxnSpPr/>
          <p:nvPr/>
        </p:nvCxnSpPr>
        <p:spPr>
          <a:xfrm>
            <a:off x="355600" y="1104900"/>
            <a:ext cx="11569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9FCE5B2-8C89-5186-4096-1D65C6C9B5CA}"/>
              </a:ext>
            </a:extLst>
          </p:cNvPr>
          <p:cNvSpPr txBox="1"/>
          <p:nvPr/>
        </p:nvSpPr>
        <p:spPr>
          <a:xfrm>
            <a:off x="355600" y="463547"/>
            <a:ext cx="10469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Challenge C: using Python to analyse the data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91DD13-C8C5-AF3A-9F40-C460D988AB37}"/>
              </a:ext>
            </a:extLst>
          </p:cNvPr>
          <p:cNvSpPr txBox="1"/>
          <p:nvPr/>
        </p:nvSpPr>
        <p:spPr>
          <a:xfrm>
            <a:off x="490971" y="3924882"/>
            <a:ext cx="6094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667A6E-9277-C42C-7F74-B36592611096}"/>
              </a:ext>
            </a:extLst>
          </p:cNvPr>
          <p:cNvSpPr txBox="1"/>
          <p:nvPr/>
        </p:nvSpPr>
        <p:spPr>
          <a:xfrm>
            <a:off x="457200" y="1361207"/>
            <a:ext cx="104695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Analysing your data </a:t>
            </a:r>
          </a:p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r>
              <a:rPr lang="en-GB" dirty="0"/>
              <a:t>You will have three questions on transforming and aggregating data </a:t>
            </a:r>
          </a:p>
          <a:p>
            <a:pPr marL="342900" indent="-342900">
              <a:buAutoNum type="arabicPeriod"/>
            </a:pPr>
            <a:r>
              <a:rPr lang="en-GB" dirty="0"/>
              <a:t>You will have three questions on visualising data </a:t>
            </a:r>
          </a:p>
          <a:p>
            <a:pPr marL="342900" indent="-342900">
              <a:buAutoNum type="arabicPeriod"/>
            </a:pPr>
            <a:r>
              <a:rPr lang="en-GB" dirty="0"/>
              <a:t>You will have six questions on generating data metrics and insight</a:t>
            </a:r>
          </a:p>
          <a:p>
            <a:endParaRPr lang="en-GB" b="1" dirty="0"/>
          </a:p>
          <a:p>
            <a:r>
              <a:rPr lang="en-GB" b="1" dirty="0"/>
              <a:t>You will receive a how to guide on how to access the data for Python </a:t>
            </a:r>
          </a:p>
          <a:p>
            <a:endParaRPr lang="en-GB" dirty="0"/>
          </a:p>
          <a:p>
            <a:r>
              <a:rPr lang="en-GB" b="1" dirty="0"/>
              <a:t>Presenting your findings </a:t>
            </a:r>
          </a:p>
          <a:p>
            <a:endParaRPr lang="en-GB" dirty="0"/>
          </a:p>
          <a:p>
            <a:pPr marL="342900" indent="-342900">
              <a:buAutoNum type="arabicPeriod"/>
            </a:pPr>
            <a:r>
              <a:rPr lang="en-GB" dirty="0"/>
              <a:t>Longitudinal analysis into anti-depressant prescribing  </a:t>
            </a:r>
          </a:p>
          <a:p>
            <a:pPr marL="342900" indent="-342900">
              <a:buAutoNum type="arabicPeriod"/>
            </a:pPr>
            <a:r>
              <a:rPr lang="en-GB" dirty="0"/>
              <a:t>Extension work: anti-depressant case studies </a:t>
            </a:r>
          </a:p>
          <a:p>
            <a:endParaRPr lang="en-GB" dirty="0"/>
          </a:p>
          <a:p>
            <a:r>
              <a:rPr lang="en-GB" b="1" dirty="0"/>
              <a:t>Report submission </a:t>
            </a:r>
          </a:p>
          <a:p>
            <a:endParaRPr lang="en-GB" b="1" dirty="0"/>
          </a:p>
          <a:p>
            <a:r>
              <a:rPr lang="en-GB" dirty="0"/>
              <a:t>1. Send the IPYNB file to </a:t>
            </a:r>
            <a:r>
              <a:rPr lang="en-GB" dirty="0" err="1">
                <a:hlinkClick r:id="rId4"/>
              </a:rPr>
              <a:t>Info@digdata.online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106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1ED95-A886-9AEF-5676-E5093F446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174B5D-1058-B733-7E95-BD30E400D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4445" y="177794"/>
            <a:ext cx="1200870" cy="46990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6B47F03-2ECA-E606-0AEC-818173295323}"/>
              </a:ext>
            </a:extLst>
          </p:cNvPr>
          <p:cNvCxnSpPr/>
          <p:nvPr/>
        </p:nvCxnSpPr>
        <p:spPr>
          <a:xfrm>
            <a:off x="355600" y="1104900"/>
            <a:ext cx="11569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F9948D8-A7EF-7EBD-9A6C-BF10444FED13}"/>
              </a:ext>
            </a:extLst>
          </p:cNvPr>
          <p:cNvSpPr txBox="1"/>
          <p:nvPr/>
        </p:nvSpPr>
        <p:spPr>
          <a:xfrm>
            <a:off x="355600" y="463547"/>
            <a:ext cx="3518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Data Challenge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73E835-3507-4028-85AC-FFC8E36A4587}"/>
              </a:ext>
            </a:extLst>
          </p:cNvPr>
          <p:cNvSpPr txBox="1"/>
          <p:nvPr/>
        </p:nvSpPr>
        <p:spPr>
          <a:xfrm>
            <a:off x="1927504" y="2964153"/>
            <a:ext cx="751959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6600" b="1" dirty="0"/>
              <a:t>Any questions?</a:t>
            </a:r>
          </a:p>
        </p:txBody>
      </p:sp>
      <p:pic>
        <p:nvPicPr>
          <p:cNvPr id="2" name="Picture 1" descr="A cartoon of a person with a question mark&#10;&#10;Description automatically generated">
            <a:extLst>
              <a:ext uri="{FF2B5EF4-FFF2-40B4-BE49-F238E27FC236}">
                <a16:creationId xmlns:a16="http://schemas.microsoft.com/office/drawing/2014/main" id="{E7745242-BD3B-E5C4-B35C-EF416233F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9888" y="4072149"/>
            <a:ext cx="2269113" cy="264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500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41F81-15A7-F837-AE01-4037006E9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8DEC28-AA8C-05CE-5CDB-C571945AA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4445" y="177794"/>
            <a:ext cx="1200870" cy="46990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16A066-80BD-3600-227E-1D6C94955C8E}"/>
              </a:ext>
            </a:extLst>
          </p:cNvPr>
          <p:cNvCxnSpPr/>
          <p:nvPr/>
        </p:nvCxnSpPr>
        <p:spPr>
          <a:xfrm>
            <a:off x="355600" y="1104900"/>
            <a:ext cx="11569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7657205-D57E-AF48-64B9-E3F1B098716A}"/>
              </a:ext>
            </a:extLst>
          </p:cNvPr>
          <p:cNvSpPr txBox="1"/>
          <p:nvPr/>
        </p:nvSpPr>
        <p:spPr>
          <a:xfrm>
            <a:off x="355600" y="463547"/>
            <a:ext cx="3518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Data Challenge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52D1F1-94A4-FA98-B52B-CDFAF49EAA0B}"/>
              </a:ext>
            </a:extLst>
          </p:cNvPr>
          <p:cNvSpPr txBox="1"/>
          <p:nvPr/>
        </p:nvSpPr>
        <p:spPr>
          <a:xfrm>
            <a:off x="3093295" y="2089947"/>
            <a:ext cx="6094324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6600" b="1" dirty="0"/>
              <a:t>THANK YOU</a:t>
            </a:r>
          </a:p>
          <a:p>
            <a:pPr algn="ctr"/>
            <a:endParaRPr lang="en-GB" sz="2000" b="1" dirty="0"/>
          </a:p>
          <a:p>
            <a:pPr algn="ctr"/>
            <a:r>
              <a:rPr lang="en-GB" sz="6600" b="1" dirty="0"/>
              <a:t>AND</a:t>
            </a:r>
          </a:p>
          <a:p>
            <a:pPr algn="ctr"/>
            <a:endParaRPr lang="en-GB" sz="2000" b="1" dirty="0"/>
          </a:p>
          <a:p>
            <a:pPr algn="ctr"/>
            <a:r>
              <a:rPr lang="en-GB" sz="6600" b="1" dirty="0"/>
              <a:t>GOOD LUCK</a:t>
            </a:r>
          </a:p>
        </p:txBody>
      </p:sp>
    </p:spTree>
    <p:extLst>
      <p:ext uri="{BB962C8B-B14F-4D97-AF65-F5344CB8AC3E}">
        <p14:creationId xmlns:p14="http://schemas.microsoft.com/office/powerpoint/2010/main" val="405242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A2B49B7-8D32-2249-A117-A66209EFB099}"/>
              </a:ext>
            </a:extLst>
          </p:cNvPr>
          <p:cNvSpPr txBox="1"/>
          <p:nvPr/>
        </p:nvSpPr>
        <p:spPr>
          <a:xfrm>
            <a:off x="376457" y="1887119"/>
            <a:ext cx="11274531" cy="40010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Digdata will send you an email containing: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61950" marR="0" lvl="0" indent="-36195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1C1C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rPr>
              <a:t>YouTube link - recording of this session.</a:t>
            </a:r>
          </a:p>
          <a:p>
            <a:pPr marL="361950" marR="0" lvl="0" indent="-36195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1C1C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rPr>
              <a:t>WeTransfer link containing files to download:</a:t>
            </a:r>
          </a:p>
          <a:p>
            <a:pPr marL="819150" lvl="1" indent="-361950" defTabSz="1371600">
              <a:buClr>
                <a:srgbClr val="F91C1C"/>
              </a:buClr>
              <a:buSzPts val="1800"/>
              <a:buFont typeface="Arial"/>
              <a:buChar char="•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rPr>
              <a:t>Challenge A – dataset, How to Guide, Excel cheat sheet, PPT presentation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819150" lvl="1" indent="-361950" defTabSz="1371600">
              <a:buClr>
                <a:srgbClr val="F91C1C"/>
              </a:buClr>
              <a:buSzPts val="1800"/>
              <a:buFont typeface="Arial"/>
              <a:buChar char="•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Challenge B – How to Guide, R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Github</a:t>
            </a: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rPr>
              <a:t>PPT presentation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819150" lvl="1" indent="-361950" defTabSz="1371600">
              <a:buClr>
                <a:srgbClr val="F91C1C"/>
              </a:buClr>
              <a:buSzPts val="1800"/>
              <a:buFont typeface="Arial"/>
              <a:buChar char="•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rPr>
              <a:t>Challenge C -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How to Guide, Python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Github</a:t>
            </a: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, Google </a:t>
            </a:r>
            <a:r>
              <a:rPr lang="en-US" sz="1600" dirty="0" err="1">
                <a:latin typeface="Calibri"/>
                <a:ea typeface="Calibri"/>
                <a:cs typeface="Calibri"/>
                <a:sym typeface="Calibri"/>
              </a:rPr>
              <a:t>Colab</a:t>
            </a: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 Introduction,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rPr>
              <a:t>PPT presentation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361950" marR="0" lvl="0" indent="-36195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1C1C"/>
              </a:buClr>
              <a:buSzPts val="1800"/>
              <a:buFont typeface="Arial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Check junk / SPAM folders - make </a:t>
            </a:r>
            <a:r>
              <a:rPr kumimoji="0" lang="en-US" sz="1600" b="1" i="0" u="sng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rachel@digdata.online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kumimoji="0" lang="en-US" sz="1600" b="1" i="0" u="sng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alex@digdata.online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info@digdata.online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trusted contacts.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264795" marR="0" lvl="0" indent="-264795" algn="l" defTabSz="3047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003CFF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  <a:p>
            <a:pPr marL="361950" marR="0" lvl="0" indent="-361950" algn="l" defTabSz="3047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1C1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61950" marR="0" lvl="0" indent="-36195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1C1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Mission: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Use the resources above to complete your chosen Challenge (A, B or C)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361950" marR="0" lvl="0" indent="-36195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1C1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Tell us your recommendation: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</a:t>
            </a:r>
            <a:r>
              <a:rPr lang="en-GB" sz="1600" dirty="0">
                <a:solidFill>
                  <a:prstClr val="black"/>
                </a:solidFill>
                <a:latin typeface="Calibri" panose="020F0502020204030204"/>
              </a:rPr>
              <a:t>Use the PPT presentation and follow up email for </a:t>
            </a:r>
            <a:r>
              <a:rPr lang="en-GB" sz="1600">
                <a:solidFill>
                  <a:prstClr val="black"/>
                </a:solidFill>
                <a:latin typeface="Calibri" panose="020F0502020204030204"/>
              </a:rPr>
              <a:t>guidance on recommendation </a:t>
            </a:r>
            <a:r>
              <a:rPr lang="en-GB" sz="1600" dirty="0">
                <a:solidFill>
                  <a:prstClr val="black"/>
                </a:solidFill>
                <a:latin typeface="Calibri" panose="020F0502020204030204"/>
              </a:rPr>
              <a:t>requirements.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R="0" lvl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200"/>
              </a:buClr>
              <a:buSzTx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 marL="3810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Tx/>
              <a:buNone/>
              <a:tabLst/>
              <a:defRPr/>
            </a:pPr>
            <a:endParaRPr kumimoji="0" lang="en-US" sz="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3810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18</a:t>
            </a:r>
            <a:r>
              <a:rPr kumimoji="0" lang="en-US" sz="16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March at 6.00 pm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– please send your work to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info@digdata.online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stating your full name, university year group, and university name and you will receive your virtual work experience certificate within 1 month.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F3EC203-C6E2-9646-B68F-E6738FCF4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4969" y="627813"/>
            <a:ext cx="6312817" cy="597408"/>
          </a:xfrm>
        </p:spPr>
        <p:txBody>
          <a:bodyPr>
            <a:noAutofit/>
          </a:bodyPr>
          <a:lstStyle/>
          <a:p>
            <a:pPr algn="l" fontAlgn="base">
              <a:lnSpc>
                <a:spcPct val="100000"/>
              </a:lnSpc>
            </a:pPr>
            <a:r>
              <a:rPr lang="en-GB" sz="2900" b="1" dirty="0">
                <a:solidFill>
                  <a:srgbClr val="FF0000"/>
                </a:solidFill>
                <a:latin typeface="+mn-lt"/>
                <a:ea typeface="Roboto Condensed"/>
              </a:rPr>
              <a:t>“Step Up” – NHS live online career challenge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2818D3B-E8DB-4219-169E-DDA53D312531}"/>
              </a:ext>
            </a:extLst>
          </p:cNvPr>
          <p:cNvSpPr/>
          <p:nvPr/>
        </p:nvSpPr>
        <p:spPr>
          <a:xfrm>
            <a:off x="414556" y="1458651"/>
            <a:ext cx="11274531" cy="57694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What happens now?</a:t>
            </a:r>
            <a:endParaRPr kumimoji="0" lang="en-GB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E2E8F24-A068-EA25-A4FA-B53E7249CFDE}"/>
              </a:ext>
            </a:extLst>
          </p:cNvPr>
          <p:cNvSpPr/>
          <p:nvPr/>
        </p:nvSpPr>
        <p:spPr>
          <a:xfrm>
            <a:off x="404396" y="3861949"/>
            <a:ext cx="11274531" cy="57694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Completing the career challenge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6D42B9A-158D-1DF5-595B-F86278D660EA}"/>
              </a:ext>
            </a:extLst>
          </p:cNvPr>
          <p:cNvSpPr/>
          <p:nvPr/>
        </p:nvSpPr>
        <p:spPr>
          <a:xfrm>
            <a:off x="404396" y="4821633"/>
            <a:ext cx="11274531" cy="57694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Challenge submittal deadline</a:t>
            </a:r>
            <a:endParaRPr kumimoji="0" lang="en-GB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8640A9-07CA-83B2-A75C-3EC4A7AEE02B}"/>
              </a:ext>
            </a:extLst>
          </p:cNvPr>
          <p:cNvSpPr/>
          <p:nvPr/>
        </p:nvSpPr>
        <p:spPr>
          <a:xfrm>
            <a:off x="4078951" y="307796"/>
            <a:ext cx="1429689" cy="778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5" name="Picture 2" descr="A red and white text&#10;&#10;Description automatically generated">
            <a:extLst>
              <a:ext uri="{FF2B5EF4-FFF2-40B4-BE49-F238E27FC236}">
                <a16:creationId xmlns:a16="http://schemas.microsoft.com/office/drawing/2014/main" id="{FED07FD3-0C2A-6503-2443-AED1DABAC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06" y="6060147"/>
            <a:ext cx="3922393" cy="59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28207BA-1BB3-61F7-1D7E-210036A0085F}"/>
              </a:ext>
            </a:extLst>
          </p:cNvPr>
          <p:cNvGrpSpPr/>
          <p:nvPr/>
        </p:nvGrpSpPr>
        <p:grpSpPr>
          <a:xfrm>
            <a:off x="342812" y="324524"/>
            <a:ext cx="4887817" cy="905788"/>
            <a:chOff x="342812" y="324524"/>
            <a:chExt cx="4887817" cy="905788"/>
          </a:xfrm>
        </p:grpSpPr>
        <p:pic>
          <p:nvPicPr>
            <p:cNvPr id="2" name="object 6">
              <a:extLst>
                <a:ext uri="{FF2B5EF4-FFF2-40B4-BE49-F238E27FC236}">
                  <a16:creationId xmlns:a16="http://schemas.microsoft.com/office/drawing/2014/main" id="{DF0C52BD-0428-8809-D5FB-6EE87E457CD5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2297" y="324524"/>
              <a:ext cx="4868332" cy="905788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4" name="Picture 23" descr="A logo with red letters&#10;&#10;Description automatically generated">
              <a:extLst>
                <a:ext uri="{FF2B5EF4-FFF2-40B4-BE49-F238E27FC236}">
                  <a16:creationId xmlns:a16="http://schemas.microsoft.com/office/drawing/2014/main" id="{F3EF8BE5-3333-702C-B982-3CD224AA9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812" y="334944"/>
              <a:ext cx="2269098" cy="884948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391B9B6-5324-AC45-D008-8B9DE5BA722D}"/>
              </a:ext>
            </a:extLst>
          </p:cNvPr>
          <p:cNvSpPr/>
          <p:nvPr/>
        </p:nvSpPr>
        <p:spPr bwMode="auto">
          <a:xfrm>
            <a:off x="2803685" y="422641"/>
            <a:ext cx="2452144" cy="731042"/>
          </a:xfrm>
          <a:prstGeom prst="rect">
            <a:avLst/>
          </a:prstGeom>
          <a:solidFill>
            <a:schemeClr val="bg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1219170" rtl="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44546A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endParaRPr kumimoji="0" lang="en-GB" sz="1600" b="0" i="0" u="none" strike="noStrike" kern="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F5F731-2C0E-9B66-3272-AD7E00119E4E}"/>
              </a:ext>
            </a:extLst>
          </p:cNvPr>
          <p:cNvSpPr/>
          <p:nvPr/>
        </p:nvSpPr>
        <p:spPr>
          <a:xfrm>
            <a:off x="9398977" y="6019105"/>
            <a:ext cx="2604621" cy="6806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898B6E-F69F-CA5A-8E0F-0A2AC1A0BF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8125" y="6071856"/>
            <a:ext cx="3328704" cy="499915"/>
          </a:xfrm>
          <a:prstGeom prst="rect">
            <a:avLst/>
          </a:prstGeom>
        </p:spPr>
      </p:pic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506FF767-9094-E8BE-5656-05FD8CBA22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532" y="383718"/>
            <a:ext cx="1933475" cy="7786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962FE4-5171-09A5-AA24-3088E255E4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85057" y="1907456"/>
            <a:ext cx="1634783" cy="162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711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9F934-56F5-45A6-5E4D-25BD38E8A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27A1D587-61E2-5392-A906-4A1B8D17A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896" y="1188114"/>
            <a:ext cx="2791419" cy="3479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A person taking a selfie&#10;&#10;Description automatically generated">
            <a:extLst>
              <a:ext uri="{FF2B5EF4-FFF2-40B4-BE49-F238E27FC236}">
                <a16:creationId xmlns:a16="http://schemas.microsoft.com/office/drawing/2014/main" id="{78F11F35-AB3B-E566-09FE-747410950A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489" r="30029" b="8782"/>
          <a:stretch/>
        </p:blipFill>
        <p:spPr>
          <a:xfrm>
            <a:off x="6194651" y="1161479"/>
            <a:ext cx="2744379" cy="3478373"/>
          </a:xfrm>
          <a:prstGeom prst="rect">
            <a:avLst/>
          </a:prstGeom>
        </p:spPr>
      </p:pic>
      <p:pic>
        <p:nvPicPr>
          <p:cNvPr id="9" name="Picture 8" descr="A person sitting on a stone ledge&#10;&#10;Description automatically generated">
            <a:extLst>
              <a:ext uri="{FF2B5EF4-FFF2-40B4-BE49-F238E27FC236}">
                <a16:creationId xmlns:a16="http://schemas.microsoft.com/office/drawing/2014/main" id="{135A6942-342A-B03B-D4D6-379333B59FD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6609" t="22954" r="31680" b="22785"/>
          <a:stretch/>
        </p:blipFill>
        <p:spPr>
          <a:xfrm>
            <a:off x="384284" y="1161479"/>
            <a:ext cx="2673821" cy="34783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B2ADEC-F8D7-4C95-AD46-075F03B828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4445" y="177794"/>
            <a:ext cx="1200870" cy="46990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C083B9-1F6F-A16F-B43B-09EB7104ADEC}"/>
              </a:ext>
            </a:extLst>
          </p:cNvPr>
          <p:cNvCxnSpPr/>
          <p:nvPr/>
        </p:nvCxnSpPr>
        <p:spPr>
          <a:xfrm>
            <a:off x="355600" y="1104900"/>
            <a:ext cx="11569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0F3673C-BCAC-E368-40E5-3C4CF6DB5453}"/>
              </a:ext>
            </a:extLst>
          </p:cNvPr>
          <p:cNvSpPr txBox="1"/>
          <p:nvPr/>
        </p:nvSpPr>
        <p:spPr>
          <a:xfrm>
            <a:off x="355600" y="463547"/>
            <a:ext cx="29161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Meet the team</a:t>
            </a:r>
          </a:p>
        </p:txBody>
      </p:sp>
      <p:pic>
        <p:nvPicPr>
          <p:cNvPr id="7" name="Picture 6" descr="A person wearing glasses and a blue jacket&#10;&#10;Description automatically generated">
            <a:extLst>
              <a:ext uri="{FF2B5EF4-FFF2-40B4-BE49-F238E27FC236}">
                <a16:creationId xmlns:a16="http://schemas.microsoft.com/office/drawing/2014/main" id="{31DAD1B2-F134-F8F0-ADB7-FAE181C7C24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0259" t="4795" r="13901" b="-8584"/>
          <a:stretch/>
        </p:blipFill>
        <p:spPr>
          <a:xfrm>
            <a:off x="3258410" y="1175469"/>
            <a:ext cx="2744378" cy="37558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7A15E2-7C35-7E71-AFDF-3A8010259109}"/>
              </a:ext>
            </a:extLst>
          </p:cNvPr>
          <p:cNvSpPr txBox="1"/>
          <p:nvPr/>
        </p:nvSpPr>
        <p:spPr>
          <a:xfrm>
            <a:off x="355600" y="5222736"/>
            <a:ext cx="113774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Amelia Noonan, Data Scientist, NHS England</a:t>
            </a:r>
          </a:p>
          <a:p>
            <a:r>
              <a:rPr lang="en-GB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Adnan Shroufi, Senior Data Scientist, NHS Business Services Authority</a:t>
            </a:r>
          </a:p>
          <a:p>
            <a:r>
              <a:rPr lang="en-GB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James Harrison, Principal Knowledge Transfer Facilitator, OHID, DHSC</a:t>
            </a:r>
          </a:p>
          <a:p>
            <a:r>
              <a:rPr lang="en-GB" dirty="0"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Sarah Blundell, </a:t>
            </a:r>
            <a:r>
              <a:rPr lang="en-GB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Lead for Analytical Development, NHS England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1188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89289-B6AF-797C-EE1F-378FEA3CE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0BF5FD-68D7-FAD2-EB95-33BED863A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4445" y="177794"/>
            <a:ext cx="1200870" cy="46990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ABB3D6B-E4D3-B21D-0197-A67FE197C993}"/>
              </a:ext>
            </a:extLst>
          </p:cNvPr>
          <p:cNvCxnSpPr/>
          <p:nvPr/>
        </p:nvCxnSpPr>
        <p:spPr>
          <a:xfrm>
            <a:off x="355600" y="1104900"/>
            <a:ext cx="11569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716D72-B9BD-A7A5-2363-60A0CC2C3DC1}"/>
              </a:ext>
            </a:extLst>
          </p:cNvPr>
          <p:cNvSpPr txBox="1"/>
          <p:nvPr/>
        </p:nvSpPr>
        <p:spPr>
          <a:xfrm>
            <a:off x="355600" y="583913"/>
            <a:ext cx="11453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When was the National Health Service (NHS) established?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7259C3-9D8E-6EDE-E9ED-E777BC83141D}"/>
              </a:ext>
            </a:extLst>
          </p:cNvPr>
          <p:cNvSpPr/>
          <p:nvPr/>
        </p:nvSpPr>
        <p:spPr>
          <a:xfrm>
            <a:off x="1604632" y="2396439"/>
            <a:ext cx="2291024" cy="12158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6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46DA3C-538F-A728-A8FE-16CC345621E4}"/>
              </a:ext>
            </a:extLst>
          </p:cNvPr>
          <p:cNvSpPr/>
          <p:nvPr/>
        </p:nvSpPr>
        <p:spPr>
          <a:xfrm>
            <a:off x="1604632" y="3612287"/>
            <a:ext cx="2291024" cy="121584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/>
              <a:t>1947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F02386-B8B5-57BA-8C4C-05B2D88A64A9}"/>
              </a:ext>
            </a:extLst>
          </p:cNvPr>
          <p:cNvSpPr/>
          <p:nvPr/>
        </p:nvSpPr>
        <p:spPr>
          <a:xfrm>
            <a:off x="4735531" y="2396439"/>
            <a:ext cx="2291024" cy="12158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6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149140-ADCA-7D28-250D-F7956EFBA187}"/>
              </a:ext>
            </a:extLst>
          </p:cNvPr>
          <p:cNvSpPr/>
          <p:nvPr/>
        </p:nvSpPr>
        <p:spPr>
          <a:xfrm>
            <a:off x="4735531" y="3612287"/>
            <a:ext cx="2291024" cy="121584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/>
              <a:t>1948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09C560-1C61-E7A0-560E-A6794EE0FDEA}"/>
              </a:ext>
            </a:extLst>
          </p:cNvPr>
          <p:cNvSpPr/>
          <p:nvPr/>
        </p:nvSpPr>
        <p:spPr>
          <a:xfrm>
            <a:off x="8018830" y="2396439"/>
            <a:ext cx="2291024" cy="12158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6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8FF7C5-C778-C855-13E4-23688CE55EF8}"/>
              </a:ext>
            </a:extLst>
          </p:cNvPr>
          <p:cNvSpPr/>
          <p:nvPr/>
        </p:nvSpPr>
        <p:spPr>
          <a:xfrm>
            <a:off x="8018830" y="3612287"/>
            <a:ext cx="2291024" cy="121584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/>
              <a:t>1949</a:t>
            </a:r>
          </a:p>
        </p:txBody>
      </p:sp>
      <p:pic>
        <p:nvPicPr>
          <p:cNvPr id="13" name="Graphic 12" descr="Badge Tick with solid fill">
            <a:extLst>
              <a:ext uri="{FF2B5EF4-FFF2-40B4-BE49-F238E27FC236}">
                <a16:creationId xmlns:a16="http://schemas.microsoft.com/office/drawing/2014/main" id="{91EF0438-79D7-8BEF-D92A-F58B83237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69355" y="422021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66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EFB9C-DAAA-6B93-43C7-EB32D68CA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F24C98-A56E-4558-389F-E9293976B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4445" y="177794"/>
            <a:ext cx="1200870" cy="46990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A68DD4-560F-E054-2C58-BCFB9D11DD08}"/>
              </a:ext>
            </a:extLst>
          </p:cNvPr>
          <p:cNvCxnSpPr/>
          <p:nvPr/>
        </p:nvCxnSpPr>
        <p:spPr>
          <a:xfrm>
            <a:off x="506325" y="2129832"/>
            <a:ext cx="11569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91393B1-2110-3007-E475-90349B0D8E09}"/>
              </a:ext>
            </a:extLst>
          </p:cNvPr>
          <p:cNvSpPr txBox="1"/>
          <p:nvPr/>
        </p:nvSpPr>
        <p:spPr>
          <a:xfrm>
            <a:off x="355601" y="463547"/>
            <a:ext cx="102152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In the year April 2023 to March 2024, how many attendances were there at Accident and Emergency departments in England?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B52AC9-C137-3CE1-E902-F7161B427E10}"/>
              </a:ext>
            </a:extLst>
          </p:cNvPr>
          <p:cNvSpPr/>
          <p:nvPr/>
        </p:nvSpPr>
        <p:spPr>
          <a:xfrm>
            <a:off x="1716144" y="2515385"/>
            <a:ext cx="2291024" cy="12158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6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11236-B671-588C-EFF5-180385D59584}"/>
              </a:ext>
            </a:extLst>
          </p:cNvPr>
          <p:cNvSpPr/>
          <p:nvPr/>
        </p:nvSpPr>
        <p:spPr>
          <a:xfrm>
            <a:off x="1716144" y="3731233"/>
            <a:ext cx="2291024" cy="121584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/>
              <a:t>23 Million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04F91B-085E-1C41-7FEF-A7F8125B93F4}"/>
              </a:ext>
            </a:extLst>
          </p:cNvPr>
          <p:cNvSpPr/>
          <p:nvPr/>
        </p:nvSpPr>
        <p:spPr>
          <a:xfrm>
            <a:off x="4847043" y="2515385"/>
            <a:ext cx="2291024" cy="12158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6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01005B-5AF3-6DAC-A649-297B918C1E3E}"/>
              </a:ext>
            </a:extLst>
          </p:cNvPr>
          <p:cNvSpPr/>
          <p:nvPr/>
        </p:nvSpPr>
        <p:spPr>
          <a:xfrm>
            <a:off x="4847043" y="3731233"/>
            <a:ext cx="2291024" cy="121584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/>
              <a:t>20 Million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3FDC02-2D26-EB39-5BE0-6F88FF25CCF2}"/>
              </a:ext>
            </a:extLst>
          </p:cNvPr>
          <p:cNvSpPr/>
          <p:nvPr/>
        </p:nvSpPr>
        <p:spPr>
          <a:xfrm>
            <a:off x="8130342" y="2515385"/>
            <a:ext cx="2291024" cy="12158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6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9126FF-40D5-C68B-65BA-0CACAE31DDB7}"/>
              </a:ext>
            </a:extLst>
          </p:cNvPr>
          <p:cNvSpPr/>
          <p:nvPr/>
        </p:nvSpPr>
        <p:spPr>
          <a:xfrm>
            <a:off x="8130342" y="3731233"/>
            <a:ext cx="2291024" cy="121584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/>
              <a:t>26 Million</a:t>
            </a:r>
          </a:p>
        </p:txBody>
      </p:sp>
      <p:pic>
        <p:nvPicPr>
          <p:cNvPr id="2" name="Graphic 1" descr="Badge Tick with solid fill">
            <a:extLst>
              <a:ext uri="{FF2B5EF4-FFF2-40B4-BE49-F238E27FC236}">
                <a16:creationId xmlns:a16="http://schemas.microsoft.com/office/drawing/2014/main" id="{FD98C853-A246-717D-026A-6BA8F18860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8656" y="43391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84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E7861-F511-AC74-37F6-6E31EBAC9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36A6BA-6BAA-B674-AB2B-203FC2EFF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4445" y="177794"/>
            <a:ext cx="1200870" cy="46990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5C66A7E-DC8B-3413-3EA4-AA592AA03FA9}"/>
              </a:ext>
            </a:extLst>
          </p:cNvPr>
          <p:cNvCxnSpPr/>
          <p:nvPr/>
        </p:nvCxnSpPr>
        <p:spPr>
          <a:xfrm>
            <a:off x="355600" y="1104900"/>
            <a:ext cx="11569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3926E3-5E63-D405-74FD-12811647F64D}"/>
              </a:ext>
            </a:extLst>
          </p:cNvPr>
          <p:cNvSpPr txBox="1"/>
          <p:nvPr/>
        </p:nvSpPr>
        <p:spPr>
          <a:xfrm>
            <a:off x="355600" y="463547"/>
            <a:ext cx="7899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What is the annual budget for the NHS?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6E3982-711F-DF91-ADA0-66F63D8B1AD7}"/>
              </a:ext>
            </a:extLst>
          </p:cNvPr>
          <p:cNvSpPr/>
          <p:nvPr/>
        </p:nvSpPr>
        <p:spPr>
          <a:xfrm>
            <a:off x="1841322" y="2381571"/>
            <a:ext cx="2291024" cy="12158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6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DD06F7-58AE-B9C4-1B4E-79F3A62063FB}"/>
              </a:ext>
            </a:extLst>
          </p:cNvPr>
          <p:cNvSpPr/>
          <p:nvPr/>
        </p:nvSpPr>
        <p:spPr>
          <a:xfrm>
            <a:off x="1841322" y="3597419"/>
            <a:ext cx="2291024" cy="121584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/>
              <a:t>£100 Million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CE7B0D-6323-9B89-015C-801507FD561C}"/>
              </a:ext>
            </a:extLst>
          </p:cNvPr>
          <p:cNvSpPr/>
          <p:nvPr/>
        </p:nvSpPr>
        <p:spPr>
          <a:xfrm>
            <a:off x="4972221" y="2381571"/>
            <a:ext cx="2291024" cy="12158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6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0C2596-CBB7-7038-BD02-CADD47B34130}"/>
              </a:ext>
            </a:extLst>
          </p:cNvPr>
          <p:cNvSpPr/>
          <p:nvPr/>
        </p:nvSpPr>
        <p:spPr>
          <a:xfrm>
            <a:off x="4972221" y="3597419"/>
            <a:ext cx="2291024" cy="121584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/>
              <a:t>£1 Billion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045AAF-1876-27F2-9FC7-9160C2D985ED}"/>
              </a:ext>
            </a:extLst>
          </p:cNvPr>
          <p:cNvSpPr/>
          <p:nvPr/>
        </p:nvSpPr>
        <p:spPr>
          <a:xfrm>
            <a:off x="8255520" y="2381571"/>
            <a:ext cx="2291024" cy="12158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6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312C62-82B0-487C-FC05-41C69A8642BE}"/>
              </a:ext>
            </a:extLst>
          </p:cNvPr>
          <p:cNvSpPr/>
          <p:nvPr/>
        </p:nvSpPr>
        <p:spPr>
          <a:xfrm>
            <a:off x="8255520" y="3597419"/>
            <a:ext cx="2291024" cy="121584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/>
              <a:t>£181 Billion</a:t>
            </a:r>
          </a:p>
        </p:txBody>
      </p:sp>
      <p:pic>
        <p:nvPicPr>
          <p:cNvPr id="2" name="Graphic 1" descr="Badge Tick with solid fill">
            <a:extLst>
              <a:ext uri="{FF2B5EF4-FFF2-40B4-BE49-F238E27FC236}">
                <a16:creationId xmlns:a16="http://schemas.microsoft.com/office/drawing/2014/main" id="{615CA6DE-45E0-74DF-8749-ACEFB2374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89344" y="42053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120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E7861-F511-AC74-37F6-6E31EBAC9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36A6BA-6BAA-B674-AB2B-203FC2EFF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4445" y="177794"/>
            <a:ext cx="1200870" cy="46990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5C66A7E-DC8B-3413-3EA4-AA592AA03FA9}"/>
              </a:ext>
            </a:extLst>
          </p:cNvPr>
          <p:cNvCxnSpPr/>
          <p:nvPr/>
        </p:nvCxnSpPr>
        <p:spPr>
          <a:xfrm>
            <a:off x="355600" y="1104900"/>
            <a:ext cx="11569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3926E3-5E63-D405-74FD-12811647F64D}"/>
              </a:ext>
            </a:extLst>
          </p:cNvPr>
          <p:cNvSpPr txBox="1"/>
          <p:nvPr/>
        </p:nvSpPr>
        <p:spPr>
          <a:xfrm>
            <a:off x="355600" y="463547"/>
            <a:ext cx="8565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How much is the NHS data worth per year?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6E3982-711F-DF91-ADA0-66F63D8B1AD7}"/>
              </a:ext>
            </a:extLst>
          </p:cNvPr>
          <p:cNvSpPr/>
          <p:nvPr/>
        </p:nvSpPr>
        <p:spPr>
          <a:xfrm>
            <a:off x="1841322" y="2381571"/>
            <a:ext cx="2291024" cy="12158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600" b="1" dirty="0">
                <a:solidFill>
                  <a:schemeClr val="bg1"/>
                </a:solidFill>
              </a:rPr>
              <a:t>£2bn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DD06F7-58AE-B9C4-1B4E-79F3A62063FB}"/>
              </a:ext>
            </a:extLst>
          </p:cNvPr>
          <p:cNvSpPr/>
          <p:nvPr/>
        </p:nvSpPr>
        <p:spPr>
          <a:xfrm>
            <a:off x="1841322" y="3597419"/>
            <a:ext cx="2291024" cy="121584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/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CE7B0D-6323-9B89-015C-801507FD561C}"/>
              </a:ext>
            </a:extLst>
          </p:cNvPr>
          <p:cNvSpPr/>
          <p:nvPr/>
        </p:nvSpPr>
        <p:spPr>
          <a:xfrm>
            <a:off x="4972221" y="2381571"/>
            <a:ext cx="2291024" cy="12158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600" b="1" dirty="0">
                <a:solidFill>
                  <a:schemeClr val="bg1"/>
                </a:solidFill>
              </a:rPr>
              <a:t>£6bn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0C2596-CBB7-7038-BD02-CADD47B34130}"/>
              </a:ext>
            </a:extLst>
          </p:cNvPr>
          <p:cNvSpPr/>
          <p:nvPr/>
        </p:nvSpPr>
        <p:spPr>
          <a:xfrm>
            <a:off x="4972221" y="3597419"/>
            <a:ext cx="2291024" cy="121584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/>
              <a:t>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045AAF-1876-27F2-9FC7-9160C2D985ED}"/>
              </a:ext>
            </a:extLst>
          </p:cNvPr>
          <p:cNvSpPr/>
          <p:nvPr/>
        </p:nvSpPr>
        <p:spPr>
          <a:xfrm>
            <a:off x="8255520" y="2381571"/>
            <a:ext cx="2291024" cy="12158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600" b="1" dirty="0">
                <a:solidFill>
                  <a:schemeClr val="bg1"/>
                </a:solidFill>
              </a:rPr>
              <a:t>£9bn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312C62-82B0-487C-FC05-41C69A8642BE}"/>
              </a:ext>
            </a:extLst>
          </p:cNvPr>
          <p:cNvSpPr/>
          <p:nvPr/>
        </p:nvSpPr>
        <p:spPr>
          <a:xfrm>
            <a:off x="8255520" y="3597419"/>
            <a:ext cx="2291024" cy="121584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/>
              <a:t>C</a:t>
            </a:r>
          </a:p>
        </p:txBody>
      </p:sp>
      <p:pic>
        <p:nvPicPr>
          <p:cNvPr id="2" name="Graphic 1" descr="Badge Tick with solid fill">
            <a:extLst>
              <a:ext uri="{FF2B5EF4-FFF2-40B4-BE49-F238E27FC236}">
                <a16:creationId xmlns:a16="http://schemas.microsoft.com/office/drawing/2014/main" id="{615CA6DE-45E0-74DF-8749-ACEFB2374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10045" y="4547787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F62057-1841-E46A-BF47-1845E9001C7D}"/>
              </a:ext>
            </a:extLst>
          </p:cNvPr>
          <p:cNvSpPr txBox="1"/>
          <p:nvPr/>
        </p:nvSpPr>
        <p:spPr>
          <a:xfrm>
            <a:off x="8610220" y="6412555"/>
            <a:ext cx="3314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Source: 2019 Ernst and Young</a:t>
            </a:r>
          </a:p>
        </p:txBody>
      </p:sp>
    </p:spTree>
    <p:extLst>
      <p:ext uri="{BB962C8B-B14F-4D97-AF65-F5344CB8AC3E}">
        <p14:creationId xmlns:p14="http://schemas.microsoft.com/office/powerpoint/2010/main" val="177501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E7861-F511-AC74-37F6-6E31EBAC9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36A6BA-6BAA-B674-AB2B-203FC2EFF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4445" y="177794"/>
            <a:ext cx="1200870" cy="46990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5C66A7E-DC8B-3413-3EA4-AA592AA03FA9}"/>
              </a:ext>
            </a:extLst>
          </p:cNvPr>
          <p:cNvCxnSpPr/>
          <p:nvPr/>
        </p:nvCxnSpPr>
        <p:spPr>
          <a:xfrm>
            <a:off x="355600" y="1104900"/>
            <a:ext cx="11569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3926E3-5E63-D405-74FD-12811647F64D}"/>
              </a:ext>
            </a:extLst>
          </p:cNvPr>
          <p:cNvSpPr txBox="1"/>
          <p:nvPr/>
        </p:nvSpPr>
        <p:spPr>
          <a:xfrm>
            <a:off x="355600" y="27682"/>
            <a:ext cx="103688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According to AnalystX how many Data Analysts work in the health and care system?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6E3982-711F-DF91-ADA0-66F63D8B1AD7}"/>
              </a:ext>
            </a:extLst>
          </p:cNvPr>
          <p:cNvSpPr/>
          <p:nvPr/>
        </p:nvSpPr>
        <p:spPr>
          <a:xfrm>
            <a:off x="1841322" y="2381571"/>
            <a:ext cx="2291024" cy="12158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600" b="1" dirty="0">
                <a:solidFill>
                  <a:schemeClr val="bg1"/>
                </a:solidFill>
              </a:rPr>
              <a:t>7,012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DD06F7-58AE-B9C4-1B4E-79F3A62063FB}"/>
              </a:ext>
            </a:extLst>
          </p:cNvPr>
          <p:cNvSpPr/>
          <p:nvPr/>
        </p:nvSpPr>
        <p:spPr>
          <a:xfrm>
            <a:off x="1841322" y="3597419"/>
            <a:ext cx="2291024" cy="121584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/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CE7B0D-6323-9B89-015C-801507FD561C}"/>
              </a:ext>
            </a:extLst>
          </p:cNvPr>
          <p:cNvSpPr/>
          <p:nvPr/>
        </p:nvSpPr>
        <p:spPr>
          <a:xfrm>
            <a:off x="4972221" y="2381571"/>
            <a:ext cx="2291024" cy="12158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600" b="1" dirty="0">
                <a:solidFill>
                  <a:schemeClr val="bg1"/>
                </a:solidFill>
              </a:rPr>
              <a:t>8,345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0C2596-CBB7-7038-BD02-CADD47B34130}"/>
              </a:ext>
            </a:extLst>
          </p:cNvPr>
          <p:cNvSpPr/>
          <p:nvPr/>
        </p:nvSpPr>
        <p:spPr>
          <a:xfrm>
            <a:off x="4972221" y="3597419"/>
            <a:ext cx="2291024" cy="121584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/>
              <a:t>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045AAF-1876-27F2-9FC7-9160C2D985ED}"/>
              </a:ext>
            </a:extLst>
          </p:cNvPr>
          <p:cNvSpPr/>
          <p:nvPr/>
        </p:nvSpPr>
        <p:spPr>
          <a:xfrm>
            <a:off x="8255520" y="2381571"/>
            <a:ext cx="2291024" cy="12158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600" b="1" dirty="0">
                <a:solidFill>
                  <a:schemeClr val="bg1"/>
                </a:solidFill>
              </a:rPr>
              <a:t>9,974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312C62-82B0-487C-FC05-41C69A8642BE}"/>
              </a:ext>
            </a:extLst>
          </p:cNvPr>
          <p:cNvSpPr/>
          <p:nvPr/>
        </p:nvSpPr>
        <p:spPr>
          <a:xfrm>
            <a:off x="8255520" y="3597419"/>
            <a:ext cx="2291024" cy="121584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/>
              <a:t>C</a:t>
            </a:r>
          </a:p>
        </p:txBody>
      </p:sp>
      <p:pic>
        <p:nvPicPr>
          <p:cNvPr id="2" name="Graphic 1" descr="Badge Tick with solid fill">
            <a:extLst>
              <a:ext uri="{FF2B5EF4-FFF2-40B4-BE49-F238E27FC236}">
                <a16:creationId xmlns:a16="http://schemas.microsoft.com/office/drawing/2014/main" id="{615CA6DE-45E0-74DF-8749-ACEFB2374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80317" y="4356067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1DDA61-FC41-9BD2-7A83-F2990A7CDDA2}"/>
              </a:ext>
            </a:extLst>
          </p:cNvPr>
          <p:cNvSpPr txBox="1"/>
          <p:nvPr/>
        </p:nvSpPr>
        <p:spPr>
          <a:xfrm>
            <a:off x="7263245" y="5958763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6"/>
              </a:rPr>
              <a:t>AnalystX Observatory - AnalystX - FutureNHS Collaboration Platform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4399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B6EE8-9114-F0F2-A29E-01634984F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B37C0A-6168-23AD-2EA5-0FE977668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4445" y="177794"/>
            <a:ext cx="1200870" cy="46990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4921F58-AEC6-1E44-9173-AD995EFD8F0D}"/>
              </a:ext>
            </a:extLst>
          </p:cNvPr>
          <p:cNvCxnSpPr/>
          <p:nvPr/>
        </p:nvCxnSpPr>
        <p:spPr>
          <a:xfrm>
            <a:off x="355600" y="1104900"/>
            <a:ext cx="11569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9B95DE5-4C29-F008-F804-19CCC110F127}"/>
              </a:ext>
            </a:extLst>
          </p:cNvPr>
          <p:cNvSpPr txBox="1"/>
          <p:nvPr/>
        </p:nvSpPr>
        <p:spPr>
          <a:xfrm>
            <a:off x="355600" y="463547"/>
            <a:ext cx="9948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What are you hoping to learn from this challenge?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43B8F4-0AD1-B81C-6F81-29C45C15F733}"/>
              </a:ext>
            </a:extLst>
          </p:cNvPr>
          <p:cNvSpPr txBox="1"/>
          <p:nvPr/>
        </p:nvSpPr>
        <p:spPr>
          <a:xfrm>
            <a:off x="707680" y="1471194"/>
            <a:ext cx="1061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 the chat box, let us know the things you are hoping to learn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 descr="A person's head with various icons&#10;&#10;Description automatically generated">
            <a:extLst>
              <a:ext uri="{FF2B5EF4-FFF2-40B4-BE49-F238E27FC236}">
                <a16:creationId xmlns:a16="http://schemas.microsoft.com/office/drawing/2014/main" id="{01483736-4E1C-3C62-63C8-204BBFC76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080" y="2213210"/>
            <a:ext cx="70104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271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NHSD-Refresh-Theme-NOV1120B">
  <a:themeElements>
    <a:clrScheme name="Custom 2">
      <a:dk1>
        <a:srgbClr val="FFFFFF"/>
      </a:dk1>
      <a:lt1>
        <a:srgbClr val="231F20"/>
      </a:lt1>
      <a:dk2>
        <a:srgbClr val="005EB8"/>
      </a:dk2>
      <a:lt2>
        <a:srgbClr val="F4F6F8"/>
      </a:lt2>
      <a:accent1>
        <a:srgbClr val="003087"/>
      </a:accent1>
      <a:accent2>
        <a:srgbClr val="768692"/>
      </a:accent2>
      <a:accent3>
        <a:srgbClr val="C7CED3"/>
      </a:accent3>
      <a:accent4>
        <a:srgbClr val="99DDEB"/>
      </a:accent4>
      <a:accent5>
        <a:srgbClr val="80D2CC"/>
      </a:accent5>
      <a:accent6>
        <a:srgbClr val="425563"/>
      </a:accent6>
      <a:hlink>
        <a:srgbClr val="005EB8"/>
      </a:hlink>
      <a:folHlink>
        <a:srgbClr val="00308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HSD-PPT-Template-Refresh_NOV2020-B" id="{06B772CD-B1AE-2743-BE7F-0BA8B46714EA}" vid="{16F65E12-3586-BC44-90B1-43C17D38503A}"/>
    </a:ext>
  </a:extLst>
</a:theme>
</file>

<file path=ppt/theme/theme2.xml><?xml version="1.0" encoding="utf-8"?>
<a:theme xmlns:a="http://schemas.openxmlformats.org/drawingml/2006/main" name="GSK ">
  <a:themeElements>
    <a:clrScheme name="GSK_Template_2022">
      <a:dk1>
        <a:srgbClr val="000000"/>
      </a:dk1>
      <a:lt1>
        <a:sysClr val="window" lastClr="FFFFFF"/>
      </a:lt1>
      <a:dk2>
        <a:srgbClr val="F36633"/>
      </a:dk2>
      <a:lt2>
        <a:srgbClr val="959595"/>
      </a:lt2>
      <a:accent1>
        <a:srgbClr val="6658A6"/>
      </a:accent1>
      <a:accent2>
        <a:srgbClr val="E21860"/>
      </a:accent2>
      <a:accent3>
        <a:srgbClr val="69B445"/>
      </a:accent3>
      <a:accent4>
        <a:srgbClr val="244EA2"/>
      </a:accent4>
      <a:accent5>
        <a:srgbClr val="FFC709"/>
      </a:accent5>
      <a:accent6>
        <a:srgbClr val="DC4133"/>
      </a:accent6>
      <a:hlink>
        <a:srgbClr val="000000"/>
      </a:hlink>
      <a:folHlink>
        <a:srgbClr val="F0EFED"/>
      </a:folHlink>
    </a:clrScheme>
    <a:fontScheme name="GSK_Template_2022">
      <a:majorFont>
        <a:latin typeface="Arial"/>
        <a:ea typeface=""/>
        <a:cs typeface="Noto Sans"/>
      </a:majorFont>
      <a:minorFont>
        <a:latin typeface="Arial"/>
        <a:ea typeface=""/>
        <a:cs typeface="Noto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95000"/>
          </a:schemeClr>
        </a:solidFill>
        <a:ln>
          <a:noFill/>
          <a:headEnd/>
          <a:tailEnd/>
        </a:ln>
        <a:effectLst/>
      </a:spPr>
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<a:prstTxWarp prst="textNoShape">
          <a:avLst/>
        </a:prstTxWarp>
        <a:noAutofit/>
      </a:bodyPr>
      <a:lstStyle>
        <a:defPPr marL="285750" indent="-285750" algn="l" eaLnBrk="0" fontAlgn="auto" hangingPunct="0">
          <a:spcBef>
            <a:spcPts val="300"/>
          </a:spcBef>
          <a:spcAft>
            <a:spcPts val="300"/>
          </a:spcAft>
          <a:buClr>
            <a:schemeClr val="tx2"/>
          </a:buClr>
          <a:buSzPct val="110000"/>
          <a:buFont typeface="Arial" panose="020B0604020202020204" pitchFamily="34" charset="0"/>
          <a:buChar char="•"/>
          <a:defRPr sz="1600" kern="0"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0000" tIns="180000" rIns="180000" bIns="180000" rtlCol="0">
        <a:normAutofit/>
      </a:bodyPr>
      <a:lstStyle>
        <a:defPPr marL="285750" indent="-285750" algn="l">
          <a:spcBef>
            <a:spcPts val="300"/>
          </a:spcBef>
          <a:spcAft>
            <a:spcPts val="300"/>
          </a:spcAft>
          <a:buClr>
            <a:schemeClr val="tx2"/>
          </a:buClr>
          <a:buSzPct val="110000"/>
          <a:buFont typeface="Arial" panose="020B0604020202020204" pitchFamily="34" charset="0"/>
          <a:buChar char="•"/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GSK_New_PPT_16x9_Template_Sep22_v2  -  Read-Only" id="{EE3E7A9B-3AB6-4322-B87F-828C0A0D3317}" vid="{EC6655C6-C3EC-4531-B19E-81C81EAA6C18}"/>
    </a:ext>
  </a:extLst>
</a:theme>
</file>

<file path=ppt/theme/theme3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83dbd6a-52bc-47be-8bbf-a5e7a4b50691">
      <Terms xmlns="http://schemas.microsoft.com/office/infopath/2007/PartnerControls"/>
    </lcf76f155ced4ddcb4097134ff3c332f>
    <TaxCatchAll xmlns="c5584077-21f4-4632-8721-a1aa69c4bc0a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295B04DF43D042B72D90E445380A4C" ma:contentTypeVersion="15" ma:contentTypeDescription="Create a new document." ma:contentTypeScope="" ma:versionID="f2bbe6e8e81080134c827f218db7b4b7">
  <xsd:schema xmlns:xsd="http://www.w3.org/2001/XMLSchema" xmlns:xs="http://www.w3.org/2001/XMLSchema" xmlns:p="http://schemas.microsoft.com/office/2006/metadata/properties" xmlns:ns2="583dbd6a-52bc-47be-8bbf-a5e7a4b50691" xmlns:ns3="c5584077-21f4-4632-8721-a1aa69c4bc0a" targetNamespace="http://schemas.microsoft.com/office/2006/metadata/properties" ma:root="true" ma:fieldsID="d07823e54031449bf45fef9e8744547f" ns2:_="" ns3:_="">
    <xsd:import namespace="583dbd6a-52bc-47be-8bbf-a5e7a4b50691"/>
    <xsd:import namespace="c5584077-21f4-4632-8721-a1aa69c4bc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3dbd6a-52bc-47be-8bbf-a5e7a4b506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c843a7d6-e6d7-4a84-a42c-35c8d6b40c0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584077-21f4-4632-8721-a1aa69c4bc0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7a03b73e-0412-4de6-a22d-ae2fdf758c53}" ma:internalName="TaxCatchAll" ma:showField="CatchAllData" ma:web="c5584077-21f4-4632-8721-a1aa69c4bc0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B6D4F5-ECA0-4A22-A4DD-3335756FD66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12B3C52-C4E5-4003-8240-632FDE102EAB}">
  <ds:schemaRefs>
    <ds:schemaRef ds:uri="http://purl.org/dc/dcmitype/"/>
    <ds:schemaRef ds:uri="http://schemas.microsoft.com/office/infopath/2007/PartnerControls"/>
    <ds:schemaRef ds:uri="http://purl.org/dc/elements/1.1/"/>
    <ds:schemaRef ds:uri="http://purl.org/dc/terms/"/>
    <ds:schemaRef ds:uri="http://schemas.openxmlformats.org/package/2006/metadata/core-properties"/>
    <ds:schemaRef ds:uri="c5584077-21f4-4632-8721-a1aa69c4bc0a"/>
    <ds:schemaRef ds:uri="http://schemas.microsoft.com/office/2006/documentManagement/types"/>
    <ds:schemaRef ds:uri="583dbd6a-52bc-47be-8bbf-a5e7a4b50691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9856BEC-773F-451A-A7E3-B2E8197316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3dbd6a-52bc-47be-8bbf-a5e7a4b50691"/>
    <ds:schemaRef ds:uri="c5584077-21f4-4632-8721-a1aa69c4bc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37c354b2-85b0-47f5-b222-07b48d774ee3}" enabled="0" method="" siteId="{37c354b2-85b0-47f5-b222-07b48d774ee3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3953</TotalTime>
  <Words>2008</Words>
  <Application>Microsoft Office PowerPoint</Application>
  <PresentationFormat>Widescreen</PresentationFormat>
  <Paragraphs>298</Paragraphs>
  <Slides>26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Aptos</vt:lpstr>
      <vt:lpstr>Arial</vt:lpstr>
      <vt:lpstr>Calibri</vt:lpstr>
      <vt:lpstr>Calibri Light</vt:lpstr>
      <vt:lpstr>NHSD-Refresh-Theme-NOV1120B</vt:lpstr>
      <vt:lpstr>GSK </vt:lpstr>
      <vt:lpstr>1_Office Theme</vt:lpstr>
      <vt:lpstr>think-cell Slide</vt:lpstr>
      <vt:lpstr>Welcome to the “Step Up” –  NHS live online career challenge</vt:lpstr>
      <vt:lpstr>Digdata – Step 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“Step Up” – NHS live online career challenge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Gregory Wye</dc:creator>
  <cp:lastModifiedBy>rachel keane</cp:lastModifiedBy>
  <cp:revision>10</cp:revision>
  <dcterms:created xsi:type="dcterms:W3CDTF">2020-11-30T10:49:03Z</dcterms:created>
  <dcterms:modified xsi:type="dcterms:W3CDTF">2025-03-04T16:57:46Z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0x01010029295B04DF43D042B72D90E445380A4C</vt:lpwstr>
  </property>
  <property fmtid="{D5CDD505-2E9C-101B-9397-08002B2CF9AE}" pid="3" name="_dlc_DocIdItemGuid">
    <vt:lpwstr>56579ddb-1cdf-4035-9a3d-2da04fab6c26</vt:lpwstr>
  </property>
  <property fmtid="{D5CDD505-2E9C-101B-9397-08002B2CF9AE}" pid="4" name="MediaServiceImageTags">
    <vt:lpwstr/>
  </property>
  <property fmtid="{D5CDD505-2E9C-101B-9397-08002B2CF9AE}" pid="5" name="Order">
    <vt:r8>15100</vt:r8>
  </property>
  <property fmtid="{D5CDD505-2E9C-101B-9397-08002B2CF9AE}" pid="6" name="_ExtendedDescription">
    <vt:lpwstr/>
  </property>
</Properties>
</file>